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5"/>
  </p:notesMasterIdLst>
  <p:handoutMasterIdLst>
    <p:handoutMasterId r:id="rId26"/>
  </p:handoutMasterIdLst>
  <p:sldIdLst>
    <p:sldId id="839" r:id="rId2"/>
    <p:sldId id="951" r:id="rId3"/>
    <p:sldId id="952" r:id="rId4"/>
    <p:sldId id="955" r:id="rId5"/>
    <p:sldId id="851" r:id="rId6"/>
    <p:sldId id="972" r:id="rId7"/>
    <p:sldId id="958" r:id="rId8"/>
    <p:sldId id="961" r:id="rId9"/>
    <p:sldId id="959" r:id="rId10"/>
    <p:sldId id="960" r:id="rId11"/>
    <p:sldId id="968" r:id="rId12"/>
    <p:sldId id="963" r:id="rId13"/>
    <p:sldId id="964" r:id="rId14"/>
    <p:sldId id="962" r:id="rId15"/>
    <p:sldId id="965" r:id="rId16"/>
    <p:sldId id="966" r:id="rId17"/>
    <p:sldId id="967" r:id="rId18"/>
    <p:sldId id="957" r:id="rId19"/>
    <p:sldId id="969" r:id="rId20"/>
    <p:sldId id="970" r:id="rId21"/>
    <p:sldId id="973" r:id="rId22"/>
    <p:sldId id="971" r:id="rId23"/>
    <p:sldId id="812" r:id="rId24"/>
  </p:sldIdLst>
  <p:sldSz cx="9144000" cy="6858000" type="screen4x3"/>
  <p:notesSz cx="6669088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88801" autoAdjust="0"/>
  </p:normalViewPr>
  <p:slideViewPr>
    <p:cSldViewPr snapToGrid="0">
      <p:cViewPr>
        <p:scale>
          <a:sx n="90" d="100"/>
          <a:sy n="90" d="100"/>
        </p:scale>
        <p:origin x="-184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3030" y="-96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flynn\Desktop\WIP\CR_per_year_jmm_dat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  <c:perspective val="30"/>
    </c:view3D>
    <c:floor>
      <c:thickness val="0"/>
      <c:spPr>
        <a:noFill/>
        <a:ln w="9525" cap="flat" cmpd="sng" algn="ctr">
          <a:solidFill>
            <a:schemeClr val="tx1">
              <a:lumMod val="15000"/>
              <a:lumOff val="85000"/>
            </a:schemeClr>
          </a:solidFill>
          <a:round/>
        </a:ln>
        <a:effectLst/>
        <a:sp3d contourW="9525">
          <a:contourClr>
            <a:schemeClr val="tx1">
              <a:lumMod val="15000"/>
              <a:lumOff val="8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area3D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R99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numRef>
              <c:f>Sheet1!$B$1:$T$1</c:f>
              <c:numCache>
                <c:formatCode>General</c:formatCode>
                <c:ptCount val="19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</c:numCache>
            </c:numRef>
          </c:cat>
          <c:val>
            <c:numRef>
              <c:f>Sheet1!$B$2:$T$2</c:f>
              <c:numCache>
                <c:formatCode>General</c:formatCode>
                <c:ptCount val="19"/>
                <c:pt idx="0">
                  <c:v>1408</c:v>
                </c:pt>
                <c:pt idx="1">
                  <c:v>4398</c:v>
                </c:pt>
                <c:pt idx="2">
                  <c:v>2266</c:v>
                </c:pt>
                <c:pt idx="3">
                  <c:v>1004</c:v>
                </c:pt>
                <c:pt idx="4">
                  <c:v>581</c:v>
                </c:pt>
                <c:pt idx="5">
                  <c:v>512</c:v>
                </c:pt>
                <c:pt idx="6">
                  <c:v>111</c:v>
                </c:pt>
                <c:pt idx="7">
                  <c:v>42</c:v>
                </c:pt>
                <c:pt idx="8">
                  <c:v>23</c:v>
                </c:pt>
                <c:pt idx="9">
                  <c:v>5</c:v>
                </c:pt>
                <c:pt idx="10">
                  <c:v>5</c:v>
                </c:pt>
                <c:pt idx="11">
                  <c:v>1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F6C-4A2A-9008-E16A8D1943DB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Rel-4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cat>
            <c:numRef>
              <c:f>Sheet1!$B$1:$T$1</c:f>
              <c:numCache>
                <c:formatCode>General</c:formatCode>
                <c:ptCount val="19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</c:numCache>
            </c:numRef>
          </c:cat>
          <c:val>
            <c:numRef>
              <c:f>Sheet1!$B$3:$T$3</c:f>
              <c:numCache>
                <c:formatCode>General</c:formatCode>
                <c:ptCount val="19"/>
                <c:pt idx="1">
                  <c:v>376</c:v>
                </c:pt>
                <c:pt idx="2">
                  <c:v>2828</c:v>
                </c:pt>
                <c:pt idx="3">
                  <c:v>1900</c:v>
                </c:pt>
                <c:pt idx="4">
                  <c:v>690</c:v>
                </c:pt>
                <c:pt idx="5">
                  <c:v>257</c:v>
                </c:pt>
                <c:pt idx="6">
                  <c:v>122</c:v>
                </c:pt>
                <c:pt idx="7">
                  <c:v>63</c:v>
                </c:pt>
                <c:pt idx="8">
                  <c:v>48</c:v>
                </c:pt>
                <c:pt idx="9">
                  <c:v>22</c:v>
                </c:pt>
                <c:pt idx="10">
                  <c:v>20</c:v>
                </c:pt>
                <c:pt idx="11">
                  <c:v>13</c:v>
                </c:pt>
                <c:pt idx="12">
                  <c:v>11</c:v>
                </c:pt>
                <c:pt idx="13">
                  <c:v>8</c:v>
                </c:pt>
                <c:pt idx="14">
                  <c:v>7</c:v>
                </c:pt>
                <c:pt idx="15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F6C-4A2A-9008-E16A8D1943DB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Rel-5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cat>
            <c:numRef>
              <c:f>Sheet1!$B$1:$T$1</c:f>
              <c:numCache>
                <c:formatCode>General</c:formatCode>
                <c:ptCount val="19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</c:numCache>
            </c:numRef>
          </c:cat>
          <c:val>
            <c:numRef>
              <c:f>Sheet1!$B$4:$T$4</c:f>
              <c:numCache>
                <c:formatCode>General</c:formatCode>
                <c:ptCount val="19"/>
                <c:pt idx="1">
                  <c:v>27</c:v>
                </c:pt>
                <c:pt idx="2">
                  <c:v>644</c:v>
                </c:pt>
                <c:pt idx="3">
                  <c:v>3274</c:v>
                </c:pt>
                <c:pt idx="4">
                  <c:v>2842</c:v>
                </c:pt>
                <c:pt idx="5">
                  <c:v>2162</c:v>
                </c:pt>
                <c:pt idx="6">
                  <c:v>1357</c:v>
                </c:pt>
                <c:pt idx="7">
                  <c:v>509</c:v>
                </c:pt>
                <c:pt idx="8">
                  <c:v>94</c:v>
                </c:pt>
                <c:pt idx="9">
                  <c:v>25</c:v>
                </c:pt>
                <c:pt idx="10">
                  <c:v>22</c:v>
                </c:pt>
                <c:pt idx="11">
                  <c:v>7</c:v>
                </c:pt>
                <c:pt idx="12">
                  <c:v>7</c:v>
                </c:pt>
                <c:pt idx="13">
                  <c:v>5</c:v>
                </c:pt>
                <c:pt idx="14">
                  <c:v>3</c:v>
                </c:pt>
                <c:pt idx="15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F6C-4A2A-9008-E16A8D1943DB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Rel-6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cat>
            <c:numRef>
              <c:f>Sheet1!$B$1:$T$1</c:f>
              <c:numCache>
                <c:formatCode>General</c:formatCode>
                <c:ptCount val="19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</c:numCache>
            </c:numRef>
          </c:cat>
          <c:val>
            <c:numRef>
              <c:f>Sheet1!$B$5:$T$5</c:f>
              <c:numCache>
                <c:formatCode>General</c:formatCode>
                <c:ptCount val="19"/>
                <c:pt idx="3">
                  <c:v>172</c:v>
                </c:pt>
                <c:pt idx="4">
                  <c:v>1088</c:v>
                </c:pt>
                <c:pt idx="5">
                  <c:v>2458</c:v>
                </c:pt>
                <c:pt idx="6">
                  <c:v>3721</c:v>
                </c:pt>
                <c:pt idx="7">
                  <c:v>2074</c:v>
                </c:pt>
                <c:pt idx="8">
                  <c:v>1078</c:v>
                </c:pt>
                <c:pt idx="9">
                  <c:v>212</c:v>
                </c:pt>
                <c:pt idx="10">
                  <c:v>74</c:v>
                </c:pt>
                <c:pt idx="11">
                  <c:v>19</c:v>
                </c:pt>
                <c:pt idx="12">
                  <c:v>17</c:v>
                </c:pt>
                <c:pt idx="13">
                  <c:v>10</c:v>
                </c:pt>
                <c:pt idx="14">
                  <c:v>4</c:v>
                </c:pt>
                <c:pt idx="15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F6C-4A2A-9008-E16A8D1943DB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Rel-7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cat>
            <c:numRef>
              <c:f>Sheet1!$B$1:$T$1</c:f>
              <c:numCache>
                <c:formatCode>General</c:formatCode>
                <c:ptCount val="19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</c:numCache>
            </c:numRef>
          </c:cat>
          <c:val>
            <c:numRef>
              <c:f>Sheet1!$B$6:$T$6</c:f>
              <c:numCache>
                <c:formatCode>General</c:formatCode>
                <c:ptCount val="19"/>
                <c:pt idx="4">
                  <c:v>1</c:v>
                </c:pt>
                <c:pt idx="5">
                  <c:v>20</c:v>
                </c:pt>
                <c:pt idx="6">
                  <c:v>663</c:v>
                </c:pt>
                <c:pt idx="7">
                  <c:v>2529</c:v>
                </c:pt>
                <c:pt idx="8">
                  <c:v>3132</c:v>
                </c:pt>
                <c:pt idx="9">
                  <c:v>1262</c:v>
                </c:pt>
                <c:pt idx="10">
                  <c:v>492</c:v>
                </c:pt>
                <c:pt idx="11">
                  <c:v>176</c:v>
                </c:pt>
                <c:pt idx="12">
                  <c:v>91</c:v>
                </c:pt>
                <c:pt idx="13">
                  <c:v>43</c:v>
                </c:pt>
                <c:pt idx="14">
                  <c:v>25</c:v>
                </c:pt>
                <c:pt idx="15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F6C-4A2A-9008-E16A8D1943DB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Rel-8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cat>
            <c:numRef>
              <c:f>Sheet1!$B$1:$T$1</c:f>
              <c:numCache>
                <c:formatCode>General</c:formatCode>
                <c:ptCount val="19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</c:numCache>
            </c:numRef>
          </c:cat>
          <c:val>
            <c:numRef>
              <c:f>Sheet1!$B$7:$T$7</c:f>
              <c:numCache>
                <c:formatCode>General</c:formatCode>
                <c:ptCount val="19"/>
                <c:pt idx="7">
                  <c:v>49</c:v>
                </c:pt>
                <c:pt idx="8">
                  <c:v>777</c:v>
                </c:pt>
                <c:pt idx="9">
                  <c:v>4609</c:v>
                </c:pt>
                <c:pt idx="10">
                  <c:v>7073</c:v>
                </c:pt>
                <c:pt idx="11">
                  <c:v>2347</c:v>
                </c:pt>
                <c:pt idx="12">
                  <c:v>706</c:v>
                </c:pt>
                <c:pt idx="13">
                  <c:v>347</c:v>
                </c:pt>
                <c:pt idx="14">
                  <c:v>184</c:v>
                </c:pt>
                <c:pt idx="15">
                  <c:v>91</c:v>
                </c:pt>
                <c:pt idx="16">
                  <c:v>46</c:v>
                </c:pt>
                <c:pt idx="17">
                  <c:v>22</c:v>
                </c:pt>
                <c:pt idx="18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F6C-4A2A-9008-E16A8D1943DB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Rel-9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cat>
            <c:numRef>
              <c:f>Sheet1!$B$1:$T$1</c:f>
              <c:numCache>
                <c:formatCode>General</c:formatCode>
                <c:ptCount val="19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</c:numCache>
            </c:numRef>
          </c:cat>
          <c:val>
            <c:numRef>
              <c:f>Sheet1!$B$8:$T$8</c:f>
              <c:numCache>
                <c:formatCode>General</c:formatCode>
                <c:ptCount val="19"/>
                <c:pt idx="9">
                  <c:v>49</c:v>
                </c:pt>
                <c:pt idx="10">
                  <c:v>2918</c:v>
                </c:pt>
                <c:pt idx="11">
                  <c:v>4991</c:v>
                </c:pt>
                <c:pt idx="12">
                  <c:v>3252</c:v>
                </c:pt>
                <c:pt idx="13">
                  <c:v>1366</c:v>
                </c:pt>
                <c:pt idx="14">
                  <c:v>376</c:v>
                </c:pt>
                <c:pt idx="15">
                  <c:v>165</c:v>
                </c:pt>
                <c:pt idx="16">
                  <c:v>70</c:v>
                </c:pt>
                <c:pt idx="17">
                  <c:v>26</c:v>
                </c:pt>
                <c:pt idx="18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9F6C-4A2A-9008-E16A8D1943DB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Rel-10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cat>
            <c:numRef>
              <c:f>Sheet1!$B$1:$T$1</c:f>
              <c:numCache>
                <c:formatCode>General</c:formatCode>
                <c:ptCount val="19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</c:numCache>
            </c:numRef>
          </c:cat>
          <c:val>
            <c:numRef>
              <c:f>Sheet1!$B$9:$T$9</c:f>
              <c:numCache>
                <c:formatCode>General</c:formatCode>
                <c:ptCount val="19"/>
                <c:pt idx="10">
                  <c:v>47</c:v>
                </c:pt>
                <c:pt idx="11">
                  <c:v>1722</c:v>
                </c:pt>
                <c:pt idx="12">
                  <c:v>3800</c:v>
                </c:pt>
                <c:pt idx="13">
                  <c:v>3103</c:v>
                </c:pt>
                <c:pt idx="14">
                  <c:v>1636</c:v>
                </c:pt>
                <c:pt idx="15">
                  <c:v>584</c:v>
                </c:pt>
                <c:pt idx="16">
                  <c:v>267</c:v>
                </c:pt>
                <c:pt idx="17">
                  <c:v>50</c:v>
                </c:pt>
                <c:pt idx="18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9F6C-4A2A-9008-E16A8D1943DB}"/>
            </c:ext>
          </c:extLst>
        </c:ser>
        <c:ser>
          <c:idx val="8"/>
          <c:order val="8"/>
          <c:tx>
            <c:strRef>
              <c:f>Sheet1!$A$10</c:f>
              <c:strCache>
                <c:ptCount val="1"/>
                <c:pt idx="0">
                  <c:v>Rel-11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  <a:sp3d/>
          </c:spPr>
          <c:cat>
            <c:numRef>
              <c:f>Sheet1!$B$1:$T$1</c:f>
              <c:numCache>
                <c:formatCode>General</c:formatCode>
                <c:ptCount val="19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</c:numCache>
            </c:numRef>
          </c:cat>
          <c:val>
            <c:numRef>
              <c:f>Sheet1!$B$10:$T$10</c:f>
              <c:numCache>
                <c:formatCode>General</c:formatCode>
                <c:ptCount val="19"/>
                <c:pt idx="11">
                  <c:v>32</c:v>
                </c:pt>
                <c:pt idx="12">
                  <c:v>1152</c:v>
                </c:pt>
                <c:pt idx="13">
                  <c:v>4178</c:v>
                </c:pt>
                <c:pt idx="14">
                  <c:v>3525</c:v>
                </c:pt>
                <c:pt idx="15">
                  <c:v>2186</c:v>
                </c:pt>
                <c:pt idx="16">
                  <c:v>622</c:v>
                </c:pt>
                <c:pt idx="17">
                  <c:v>163</c:v>
                </c:pt>
                <c:pt idx="18">
                  <c:v>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F6C-4A2A-9008-E16A8D1943DB}"/>
            </c:ext>
          </c:extLst>
        </c:ser>
        <c:ser>
          <c:idx val="9"/>
          <c:order val="9"/>
          <c:tx>
            <c:strRef>
              <c:f>Sheet1!$A$11</c:f>
              <c:strCache>
                <c:ptCount val="1"/>
                <c:pt idx="0">
                  <c:v>Rel-12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  <a:sp3d/>
          </c:spPr>
          <c:cat>
            <c:numRef>
              <c:f>Sheet1!$B$1:$T$1</c:f>
              <c:numCache>
                <c:formatCode>General</c:formatCode>
                <c:ptCount val="19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</c:numCache>
            </c:numRef>
          </c:cat>
          <c:val>
            <c:numRef>
              <c:f>Sheet1!$B$11:$T$11</c:f>
              <c:numCache>
                <c:formatCode>General</c:formatCode>
                <c:ptCount val="19"/>
                <c:pt idx="12">
                  <c:v>6</c:v>
                </c:pt>
                <c:pt idx="13">
                  <c:v>102</c:v>
                </c:pt>
                <c:pt idx="14">
                  <c:v>2254</c:v>
                </c:pt>
                <c:pt idx="15">
                  <c:v>5181</c:v>
                </c:pt>
                <c:pt idx="16">
                  <c:v>4287</c:v>
                </c:pt>
                <c:pt idx="17">
                  <c:v>1530</c:v>
                </c:pt>
                <c:pt idx="18">
                  <c:v>127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9F6C-4A2A-9008-E16A8D1943DB}"/>
            </c:ext>
          </c:extLst>
        </c:ser>
        <c:ser>
          <c:idx val="10"/>
          <c:order val="10"/>
          <c:tx>
            <c:strRef>
              <c:f>Sheet1!$A$12</c:f>
              <c:strCache>
                <c:ptCount val="1"/>
                <c:pt idx="0">
                  <c:v>Rel-13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  <a:sp3d/>
          </c:spPr>
          <c:cat>
            <c:numRef>
              <c:f>Sheet1!$B$1:$T$1</c:f>
              <c:numCache>
                <c:formatCode>General</c:formatCode>
                <c:ptCount val="19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</c:numCache>
            </c:numRef>
          </c:cat>
          <c:val>
            <c:numRef>
              <c:f>Sheet1!$B$12:$T$12</c:f>
              <c:numCache>
                <c:formatCode>General</c:formatCode>
                <c:ptCount val="19"/>
                <c:pt idx="14">
                  <c:v>8</c:v>
                </c:pt>
                <c:pt idx="15">
                  <c:v>200</c:v>
                </c:pt>
                <c:pt idx="16">
                  <c:v>2648</c:v>
                </c:pt>
                <c:pt idx="17">
                  <c:v>5571</c:v>
                </c:pt>
                <c:pt idx="18">
                  <c:v>1214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9F6C-4A2A-9008-E16A8D1943DB}"/>
            </c:ext>
          </c:extLst>
        </c:ser>
        <c:ser>
          <c:idx val="11"/>
          <c:order val="11"/>
          <c:tx>
            <c:strRef>
              <c:f>Sheet1!$A$13</c:f>
              <c:strCache>
                <c:ptCount val="1"/>
                <c:pt idx="0">
                  <c:v>Rel-14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  <a:sp3d/>
          </c:spPr>
          <c:cat>
            <c:numRef>
              <c:f>Sheet1!$B$1:$T$1</c:f>
              <c:numCache>
                <c:formatCode>General</c:formatCode>
                <c:ptCount val="19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</c:numCache>
            </c:numRef>
          </c:cat>
          <c:val>
            <c:numRef>
              <c:f>Sheet1!$B$13:$T$13</c:f>
              <c:numCache>
                <c:formatCode>General</c:formatCode>
                <c:ptCount val="19"/>
                <c:pt idx="16">
                  <c:v>24</c:v>
                </c:pt>
                <c:pt idx="17">
                  <c:v>2315</c:v>
                </c:pt>
                <c:pt idx="18">
                  <c:v>3269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9F6C-4A2A-9008-E16A8D1943DB}"/>
            </c:ext>
          </c:extLst>
        </c:ser>
        <c:ser>
          <c:idx val="12"/>
          <c:order val="12"/>
          <c:tx>
            <c:strRef>
              <c:f>Sheet1!$A$14</c:f>
              <c:strCache>
                <c:ptCount val="1"/>
                <c:pt idx="0">
                  <c:v>Rel-15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cat>
            <c:numRef>
              <c:f>Sheet1!$B$1:$T$1</c:f>
              <c:numCache>
                <c:formatCode>General</c:formatCode>
                <c:ptCount val="19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</c:numCache>
            </c:numRef>
          </c:cat>
          <c:val>
            <c:numRef>
              <c:f>Sheet1!$B$14:$T$14</c:f>
              <c:numCache>
                <c:formatCode>General</c:formatCode>
                <c:ptCount val="19"/>
                <c:pt idx="17">
                  <c:v>6</c:v>
                </c:pt>
                <c:pt idx="18">
                  <c:v>131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9F6C-4A2A-9008-E16A8D1943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5076992"/>
        <c:axId val="85091072"/>
        <c:axId val="98709952"/>
      </c:area3DChart>
      <c:catAx>
        <c:axId val="85076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85091072"/>
        <c:crosses val="autoZero"/>
        <c:auto val="1"/>
        <c:lblAlgn val="ctr"/>
        <c:lblOffset val="100"/>
        <c:noMultiLvlLbl val="0"/>
      </c:catAx>
      <c:valAx>
        <c:axId val="85091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85076992"/>
        <c:crosses val="autoZero"/>
        <c:crossBetween val="midCat"/>
      </c:valAx>
      <c:serAx>
        <c:axId val="98709952"/>
        <c:scaling>
          <c:orientation val="minMax"/>
        </c:scaling>
        <c:delete val="1"/>
        <c:axPos val="b"/>
        <c:majorTickMark val="out"/>
        <c:minorTickMark val="none"/>
        <c:tickLblPos val="nextTo"/>
        <c:crossAx val="85091072"/>
        <c:crosses val="autoZero"/>
      </c:ser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D308DCE-94E1-4F5D-9CCB-098EFF1E24D4}" type="datetime1">
              <a:rPr lang="en-US"/>
              <a:pPr>
                <a:defRPr/>
              </a:pPr>
              <a:t>4/23/2018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5EB0215-DA2E-48D4-B0F7-8E0E136C005F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54039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8545A18-7AFF-4D53-83E6-7025F7FBFA4F}" type="datetime1">
              <a:rPr lang="en-US"/>
              <a:pPr>
                <a:defRPr/>
              </a:pPr>
              <a:t>4/23/2018</a:t>
            </a:fld>
            <a:endParaRPr 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2950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8A66CC7-0B6F-48DC-8389-1906849A60FC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52475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5D03041-984B-46FE-8443-073E2933E7D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2950"/>
            <a:ext cx="4965700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18050"/>
            <a:ext cx="4894262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58837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2F924BB-2FC9-44EA-AE89-EB56F41C8BAE}" type="slidenum">
              <a:rPr lang="en-GB" altLang="en-US" sz="1200" smtClean="0">
                <a:latin typeface="Times New Roman" panose="02020603050405020304" pitchFamily="18" charset="0"/>
              </a:rPr>
              <a:pPr/>
              <a:t>3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538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A66CC7-0B6F-48DC-8389-1906849A60FC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055299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D23039E-7E76-4046-8075-EC83A1A27CD8}" type="slidenum">
              <a:rPr lang="en-GB" altLang="en-US" sz="1200" smtClean="0">
                <a:latin typeface="Times New Roman" panose="02020603050405020304" pitchFamily="18" charset="0"/>
              </a:rPr>
              <a:pPr/>
              <a:t>9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245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D23039E-7E76-4046-8075-EC83A1A27CD8}" type="slidenum">
              <a:rPr lang="en-GB" altLang="en-US" sz="1200" smtClean="0">
                <a:latin typeface="Times New Roman" panose="02020603050405020304" pitchFamily="18" charset="0"/>
              </a:rPr>
              <a:pPr/>
              <a:t>18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245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44FA-DC68-4CC7-841B-58D76295F183}" type="slidenum">
              <a:rPr lang="en-GB" altLang="en-US" sz="1200" smtClean="0">
                <a:latin typeface="Times New Roman" panose="02020603050405020304" pitchFamily="18" charset="0"/>
              </a:rPr>
              <a:pPr/>
              <a:t>23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63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407093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9830511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88230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85775" y="1454150"/>
            <a:ext cx="8388350" cy="4830763"/>
          </a:xfrm>
        </p:spPr>
        <p:txBody>
          <a:bodyPr/>
          <a:lstStyle/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18378785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>
              <a:defRPr/>
            </a:pPr>
            <a:endParaRPr lang="en-GB" sz="1100" b="1" dirty="0"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5850" cy="314325"/>
          </a:xfrm>
          <a:prstGeom prst="homePlate">
            <a:avLst>
              <a:gd name="adj" fmla="val 91569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91275"/>
            <a:ext cx="6319837" cy="282575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nb-NO" b="1" spc="300" dirty="0" smtClean="0"/>
              <a:t>3GPP/SA5 – EE &amp; ESM </a:t>
            </a:r>
            <a:r>
              <a:rPr lang="nb-NO" b="1" spc="300" dirty="0"/>
              <a:t>- </a:t>
            </a:r>
            <a:r>
              <a:rPr lang="nb-NO" b="1" spc="300" dirty="0" smtClean="0"/>
              <a:t>May 2018</a:t>
            </a:r>
            <a:endParaRPr lang="nb-NO" b="1" spc="300" dirty="0"/>
          </a:p>
        </p:txBody>
      </p:sp>
      <p:sp>
        <p:nvSpPr>
          <p:cNvPr id="1032" name="Oval 11"/>
          <p:cNvSpPr>
            <a:spLocks noChangeArrowheads="1"/>
          </p:cNvSpPr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BDEF9358-259A-484F-82BF-8058A80EB7D9}" type="slidenum">
              <a:rPr lang="en-GB" altLang="en-US" b="1" smtClean="0"/>
              <a:pPr algn="ctr">
                <a:defRPr/>
              </a:pPr>
              <a:t>‹N°›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2018</a:t>
            </a:r>
            <a:endParaRPr lang="en-GB" altLang="en-US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27" r:id="rId1"/>
    <p:sldLayoutId id="2147486328" r:id="rId2"/>
    <p:sldLayoutId id="2147486329" r:id="rId3"/>
    <p:sldLayoutId id="2147486333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PowerPoint_Slide3.sldx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PowerPoint_Slide2.sldx"/><Relationship Id="rId5" Type="http://schemas.openxmlformats.org/officeDocument/2006/relationships/image" Target="../media/image37.png"/><Relationship Id="rId4" Type="http://schemas.openxmlformats.org/officeDocument/2006/relationships/image" Target="../media/image36.emf"/><Relationship Id="rId9" Type="http://schemas.openxmlformats.org/officeDocument/2006/relationships/image" Target="../media/image35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3gpp.org/S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Specs/archive/32_series/32.972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chart" Target="../charts/chart1.x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97038"/>
            <a:ext cx="7772400" cy="20383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sz="5300" b="1" dirty="0"/>
              <a:t>3GPP </a:t>
            </a:r>
            <a:r>
              <a:rPr lang="en-US" altLang="zh-CN" sz="5300" b="1" dirty="0" smtClean="0"/>
              <a:t>/ SA5 </a:t>
            </a:r>
            <a:r>
              <a:rPr lang="en-GB" altLang="zh-CN" sz="5300" b="1" dirty="0" smtClean="0"/>
              <a:t>activities on Energy Efficiency and Energy Saving Management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1371600" y="4498034"/>
            <a:ext cx="6400800" cy="14455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3200" dirty="0" smtClean="0"/>
              <a:t>Presentation to ETSI TC EE</a:t>
            </a:r>
          </a:p>
          <a:p>
            <a:pPr>
              <a:lnSpc>
                <a:spcPct val="80000"/>
              </a:lnSpc>
            </a:pPr>
            <a:r>
              <a:rPr lang="en-US" altLang="en-US" sz="3200" dirty="0" smtClean="0"/>
              <a:t>May 2018</a:t>
            </a:r>
            <a:endParaRPr lang="en-US" altLang="en-US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1 - Overall architecture</a:t>
            </a:r>
            <a:endParaRPr lang="fr-F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75119"/>
              </p:ext>
            </p:extLst>
          </p:nvPr>
        </p:nvGraphicFramePr>
        <p:xfrm>
          <a:off x="457200" y="1818181"/>
          <a:ext cx="5029200" cy="395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Document" r:id="rId3" imgW="5027123" imgH="3955873" progId="Word.Document.12">
                  <p:embed/>
                </p:oleObj>
              </mc:Choice>
              <mc:Fallback>
                <p:oleObj name="Document" r:id="rId3" imgW="5027123" imgH="3955873" progId="Word.Documen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818181"/>
                        <a:ext cx="5029200" cy="395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5964865" y="1988302"/>
            <a:ext cx="28495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 smtClean="0"/>
              <a:t>DM: Domain Manager (</a:t>
            </a:r>
            <a:r>
              <a:rPr lang="fr-FR" dirty="0" err="1" smtClean="0"/>
              <a:t>a.k.a</a:t>
            </a:r>
            <a:r>
              <a:rPr lang="fr-FR" dirty="0" smtClean="0"/>
              <a:t>. </a:t>
            </a:r>
            <a:r>
              <a:rPr lang="fr-FR" dirty="0" err="1" smtClean="0"/>
              <a:t>Element</a:t>
            </a:r>
            <a:r>
              <a:rPr lang="fr-FR" dirty="0" smtClean="0"/>
              <a:t> Management System (EMS))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 smtClean="0"/>
              <a:t>NM-RMS: Network Management layer – </a:t>
            </a:r>
            <a:r>
              <a:rPr lang="fr-FR" dirty="0" err="1" smtClean="0"/>
              <a:t>Remote</a:t>
            </a:r>
            <a:r>
              <a:rPr lang="fr-FR" dirty="0" smtClean="0"/>
              <a:t> Management Server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 smtClean="0"/>
              <a:t>VS-RMS: </a:t>
            </a:r>
            <a:r>
              <a:rPr lang="fr-FR" dirty="0" err="1" smtClean="0"/>
              <a:t>Vendor-Specific</a:t>
            </a:r>
            <a:r>
              <a:rPr lang="fr-FR" dirty="0" smtClean="0"/>
              <a:t> </a:t>
            </a:r>
            <a:r>
              <a:rPr lang="fr-FR" dirty="0" err="1" smtClean="0"/>
              <a:t>Remote</a:t>
            </a:r>
            <a:r>
              <a:rPr lang="fr-FR" dirty="0" smtClean="0"/>
              <a:t> Management Server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8933064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Stage 1 – Use Cases and </a:t>
            </a:r>
            <a:r>
              <a:rPr lang="fr-FR" dirty="0" err="1" smtClean="0"/>
              <a:t>Requirements</a:t>
            </a:r>
            <a:endParaRPr lang="fr-F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3" y="1281483"/>
            <a:ext cx="5703887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251822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Stage 2 – Object Model (1/2)</a:t>
            </a:r>
            <a:endParaRPr lang="fr-F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274" y="1414242"/>
            <a:ext cx="4566619" cy="1467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11" y="3573611"/>
            <a:ext cx="4247620" cy="2093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650" y="3439843"/>
            <a:ext cx="4327451" cy="2971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54048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Stage 2 – </a:t>
            </a:r>
            <a:r>
              <a:rPr lang="fr-FR" dirty="0" smtClean="0"/>
              <a:t>Object Model (2/2</a:t>
            </a:r>
            <a:r>
              <a:rPr lang="fr-FR" dirty="0"/>
              <a:t>)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82" y="1593185"/>
            <a:ext cx="4865282" cy="1968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595" y="3884299"/>
            <a:ext cx="4863214" cy="2320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41237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Stage 2 – Interfaces</a:t>
            </a:r>
            <a:endParaRPr lang="fr-F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029" y="1630142"/>
            <a:ext cx="5953125" cy="407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25136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Stage 2 - </a:t>
            </a:r>
            <a:r>
              <a:rPr lang="fr-FR" dirty="0" err="1" smtClean="0"/>
              <a:t>Example</a:t>
            </a:r>
            <a:r>
              <a:rPr lang="fr-FR" dirty="0" smtClean="0"/>
              <a:t> </a:t>
            </a:r>
            <a:r>
              <a:rPr lang="fr-FR" dirty="0" err="1" smtClean="0"/>
              <a:t>operation</a:t>
            </a:r>
            <a:r>
              <a:rPr lang="fr-FR" dirty="0" smtClean="0"/>
              <a:t>: </a:t>
            </a:r>
            <a:r>
              <a:rPr lang="fr-FR" dirty="0" err="1" smtClean="0"/>
              <a:t>Initiating</a:t>
            </a:r>
            <a:r>
              <a:rPr lang="fr-FR" dirty="0" smtClean="0"/>
              <a:t> a PEE </a:t>
            </a:r>
            <a:r>
              <a:rPr lang="fr-FR" dirty="0" err="1" smtClean="0"/>
              <a:t>measurement</a:t>
            </a:r>
            <a:r>
              <a:rPr lang="fr-FR" dirty="0" smtClean="0"/>
              <a:t> collection job</a:t>
            </a:r>
            <a:endParaRPr lang="fr-F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513" y="1467293"/>
            <a:ext cx="3919683" cy="4864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11039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Stage 3 – REST Solution Set</a:t>
            </a:r>
            <a:endParaRPr lang="fr-F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23" y="1552077"/>
            <a:ext cx="3036887" cy="23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94" y="1945702"/>
            <a:ext cx="3336802" cy="893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43" y="3232298"/>
            <a:ext cx="4316399" cy="2615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596" y="3264187"/>
            <a:ext cx="4359404" cy="2392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05408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Stage 3 – </a:t>
            </a:r>
            <a:r>
              <a:rPr lang="fr-FR" dirty="0" err="1" smtClean="0"/>
              <a:t>OpenAPI</a:t>
            </a:r>
            <a:r>
              <a:rPr lang="fr-FR" dirty="0" smtClean="0"/>
              <a:t> JSON </a:t>
            </a:r>
            <a:r>
              <a:rPr lang="fr-FR" dirty="0" err="1" smtClean="0"/>
              <a:t>specification</a:t>
            </a:r>
            <a:endParaRPr lang="fr-F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426" y="1279637"/>
            <a:ext cx="3532113" cy="1507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121" y="2786752"/>
            <a:ext cx="4305559" cy="3593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47597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 smtClean="0"/>
              <a:t>Pre-5G activities on Energy Saving Management – Stage 1 (Use Cases)</a:t>
            </a:r>
            <a:endParaRPr lang="en-US" altLang="ja-JP" dirty="0"/>
          </a:p>
        </p:txBody>
      </p:sp>
      <p:sp>
        <p:nvSpPr>
          <p:cNvPr id="35449" name="Rectangle 1479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pSp>
        <p:nvGrpSpPr>
          <p:cNvPr id="35450" name="Group 755"/>
          <p:cNvGrpSpPr>
            <a:grpSpLocks noChangeAspect="1"/>
          </p:cNvGrpSpPr>
          <p:nvPr/>
        </p:nvGrpSpPr>
        <p:grpSpPr bwMode="auto">
          <a:xfrm>
            <a:off x="152400" y="2536720"/>
            <a:ext cx="3316288" cy="1487488"/>
            <a:chOff x="0" y="-495"/>
            <a:chExt cx="5223" cy="2343"/>
          </a:xfrm>
        </p:grpSpPr>
        <p:sp>
          <p:nvSpPr>
            <p:cNvPr id="35451" name="AutoShape 1478"/>
            <p:cNvSpPr>
              <a:spLocks noChangeAspect="1" noChangeArrowheads="1" noTextEdit="1"/>
            </p:cNvSpPr>
            <p:nvPr/>
          </p:nvSpPr>
          <p:spPr bwMode="auto">
            <a:xfrm>
              <a:off x="0" y="-495"/>
              <a:ext cx="5223" cy="2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grpSp>
          <p:nvGrpSpPr>
            <p:cNvPr id="35452" name="Group 1277"/>
            <p:cNvGrpSpPr>
              <a:grpSpLocks/>
            </p:cNvGrpSpPr>
            <p:nvPr/>
          </p:nvGrpSpPr>
          <p:grpSpPr bwMode="auto">
            <a:xfrm>
              <a:off x="0" y="-457"/>
              <a:ext cx="2991" cy="2175"/>
              <a:chOff x="0" y="-457"/>
              <a:chExt cx="2991" cy="2175"/>
            </a:xfrm>
          </p:grpSpPr>
          <p:sp>
            <p:nvSpPr>
              <p:cNvPr id="35910" name="Rectangle 1477"/>
              <p:cNvSpPr>
                <a:spLocks noChangeArrowheads="1"/>
              </p:cNvSpPr>
              <p:nvPr/>
            </p:nvSpPr>
            <p:spPr bwMode="auto">
              <a:xfrm>
                <a:off x="0" y="-457"/>
                <a:ext cx="60" cy="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911" name="Freeform 1476"/>
              <p:cNvSpPr>
                <a:spLocks/>
              </p:cNvSpPr>
              <p:nvPr/>
            </p:nvSpPr>
            <p:spPr bwMode="auto">
              <a:xfrm>
                <a:off x="134" y="-361"/>
                <a:ext cx="2857" cy="2079"/>
              </a:xfrm>
              <a:custGeom>
                <a:avLst/>
                <a:gdLst>
                  <a:gd name="T0" fmla="*/ 2847 w 2857"/>
                  <a:gd name="T1" fmla="*/ 932 h 2079"/>
                  <a:gd name="T2" fmla="*/ 2809 w 2857"/>
                  <a:gd name="T3" fmla="*/ 778 h 2079"/>
                  <a:gd name="T4" fmla="*/ 2742 w 2857"/>
                  <a:gd name="T5" fmla="*/ 634 h 2079"/>
                  <a:gd name="T6" fmla="*/ 2650 w 2857"/>
                  <a:gd name="T7" fmla="*/ 500 h 2079"/>
                  <a:gd name="T8" fmla="*/ 2530 w 2857"/>
                  <a:gd name="T9" fmla="*/ 380 h 2079"/>
                  <a:gd name="T10" fmla="*/ 2386 w 2857"/>
                  <a:gd name="T11" fmla="*/ 269 h 2079"/>
                  <a:gd name="T12" fmla="*/ 2228 w 2857"/>
                  <a:gd name="T13" fmla="*/ 178 h 2079"/>
                  <a:gd name="T14" fmla="*/ 2045 w 2857"/>
                  <a:gd name="T15" fmla="*/ 101 h 2079"/>
                  <a:gd name="T16" fmla="*/ 1853 w 2857"/>
                  <a:gd name="T17" fmla="*/ 48 h 2079"/>
                  <a:gd name="T18" fmla="*/ 1647 w 2857"/>
                  <a:gd name="T19" fmla="*/ 10 h 2079"/>
                  <a:gd name="T20" fmla="*/ 1426 w 2857"/>
                  <a:gd name="T21" fmla="*/ 0 h 2079"/>
                  <a:gd name="T22" fmla="*/ 1210 w 2857"/>
                  <a:gd name="T23" fmla="*/ 10 h 2079"/>
                  <a:gd name="T24" fmla="*/ 1004 w 2857"/>
                  <a:gd name="T25" fmla="*/ 48 h 2079"/>
                  <a:gd name="T26" fmla="*/ 807 w 2857"/>
                  <a:gd name="T27" fmla="*/ 101 h 2079"/>
                  <a:gd name="T28" fmla="*/ 629 w 2857"/>
                  <a:gd name="T29" fmla="*/ 178 h 2079"/>
                  <a:gd name="T30" fmla="*/ 466 w 2857"/>
                  <a:gd name="T31" fmla="*/ 269 h 2079"/>
                  <a:gd name="T32" fmla="*/ 327 w 2857"/>
                  <a:gd name="T33" fmla="*/ 380 h 2079"/>
                  <a:gd name="T34" fmla="*/ 207 w 2857"/>
                  <a:gd name="T35" fmla="*/ 500 h 2079"/>
                  <a:gd name="T36" fmla="*/ 111 w 2857"/>
                  <a:gd name="T37" fmla="*/ 634 h 2079"/>
                  <a:gd name="T38" fmla="*/ 44 w 2857"/>
                  <a:gd name="T39" fmla="*/ 778 h 2079"/>
                  <a:gd name="T40" fmla="*/ 5 w 2857"/>
                  <a:gd name="T41" fmla="*/ 932 h 2079"/>
                  <a:gd name="T42" fmla="*/ 0 w 2857"/>
                  <a:gd name="T43" fmla="*/ 1095 h 2079"/>
                  <a:gd name="T44" fmla="*/ 29 w 2857"/>
                  <a:gd name="T45" fmla="*/ 1249 h 2079"/>
                  <a:gd name="T46" fmla="*/ 87 w 2857"/>
                  <a:gd name="T47" fmla="*/ 1398 h 2079"/>
                  <a:gd name="T48" fmla="*/ 173 w 2857"/>
                  <a:gd name="T49" fmla="*/ 1537 h 2079"/>
                  <a:gd name="T50" fmla="*/ 284 w 2857"/>
                  <a:gd name="T51" fmla="*/ 1662 h 2079"/>
                  <a:gd name="T52" fmla="*/ 418 w 2857"/>
                  <a:gd name="T53" fmla="*/ 1777 h 2079"/>
                  <a:gd name="T54" fmla="*/ 572 w 2857"/>
                  <a:gd name="T55" fmla="*/ 1873 h 2079"/>
                  <a:gd name="T56" fmla="*/ 749 w 2857"/>
                  <a:gd name="T57" fmla="*/ 1955 h 2079"/>
                  <a:gd name="T58" fmla="*/ 937 w 2857"/>
                  <a:gd name="T59" fmla="*/ 2017 h 2079"/>
                  <a:gd name="T60" fmla="*/ 1138 w 2857"/>
                  <a:gd name="T61" fmla="*/ 2060 h 2079"/>
                  <a:gd name="T62" fmla="*/ 1354 w 2857"/>
                  <a:gd name="T63" fmla="*/ 2079 h 2079"/>
                  <a:gd name="T64" fmla="*/ 1575 w 2857"/>
                  <a:gd name="T65" fmla="*/ 2075 h 2079"/>
                  <a:gd name="T66" fmla="*/ 1786 w 2857"/>
                  <a:gd name="T67" fmla="*/ 2051 h 2079"/>
                  <a:gd name="T68" fmla="*/ 1983 w 2857"/>
                  <a:gd name="T69" fmla="*/ 1998 h 2079"/>
                  <a:gd name="T70" fmla="*/ 2165 w 2857"/>
                  <a:gd name="T71" fmla="*/ 1931 h 2079"/>
                  <a:gd name="T72" fmla="*/ 2333 w 2857"/>
                  <a:gd name="T73" fmla="*/ 1844 h 2079"/>
                  <a:gd name="T74" fmla="*/ 2482 w 2857"/>
                  <a:gd name="T75" fmla="*/ 1738 h 2079"/>
                  <a:gd name="T76" fmla="*/ 2612 w 2857"/>
                  <a:gd name="T77" fmla="*/ 1623 h 2079"/>
                  <a:gd name="T78" fmla="*/ 2713 w 2857"/>
                  <a:gd name="T79" fmla="*/ 1494 h 2079"/>
                  <a:gd name="T80" fmla="*/ 2790 w 2857"/>
                  <a:gd name="T81" fmla="*/ 1350 h 2079"/>
                  <a:gd name="T82" fmla="*/ 2838 w 2857"/>
                  <a:gd name="T83" fmla="*/ 1201 h 2079"/>
                  <a:gd name="T84" fmla="*/ 2857 w 2857"/>
                  <a:gd name="T85" fmla="*/ 1042 h 20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57" h="2079">
                    <a:moveTo>
                      <a:pt x="2857" y="1042"/>
                    </a:moveTo>
                    <a:lnTo>
                      <a:pt x="2852" y="985"/>
                    </a:lnTo>
                    <a:lnTo>
                      <a:pt x="2847" y="932"/>
                    </a:lnTo>
                    <a:lnTo>
                      <a:pt x="2838" y="884"/>
                    </a:lnTo>
                    <a:lnTo>
                      <a:pt x="2828" y="831"/>
                    </a:lnTo>
                    <a:lnTo>
                      <a:pt x="2809" y="778"/>
                    </a:lnTo>
                    <a:lnTo>
                      <a:pt x="2790" y="730"/>
                    </a:lnTo>
                    <a:lnTo>
                      <a:pt x="2770" y="682"/>
                    </a:lnTo>
                    <a:lnTo>
                      <a:pt x="2742" y="634"/>
                    </a:lnTo>
                    <a:lnTo>
                      <a:pt x="2713" y="591"/>
                    </a:lnTo>
                    <a:lnTo>
                      <a:pt x="2684" y="543"/>
                    </a:lnTo>
                    <a:lnTo>
                      <a:pt x="2650" y="500"/>
                    </a:lnTo>
                    <a:lnTo>
                      <a:pt x="2612" y="457"/>
                    </a:lnTo>
                    <a:lnTo>
                      <a:pt x="2574" y="418"/>
                    </a:lnTo>
                    <a:lnTo>
                      <a:pt x="2530" y="380"/>
                    </a:lnTo>
                    <a:lnTo>
                      <a:pt x="2482" y="341"/>
                    </a:lnTo>
                    <a:lnTo>
                      <a:pt x="2439" y="303"/>
                    </a:lnTo>
                    <a:lnTo>
                      <a:pt x="2386" y="269"/>
                    </a:lnTo>
                    <a:lnTo>
                      <a:pt x="2333" y="236"/>
                    </a:lnTo>
                    <a:lnTo>
                      <a:pt x="2281" y="207"/>
                    </a:lnTo>
                    <a:lnTo>
                      <a:pt x="2228" y="178"/>
                    </a:lnTo>
                    <a:lnTo>
                      <a:pt x="2165" y="149"/>
                    </a:lnTo>
                    <a:lnTo>
                      <a:pt x="2108" y="125"/>
                    </a:lnTo>
                    <a:lnTo>
                      <a:pt x="2045" y="101"/>
                    </a:lnTo>
                    <a:lnTo>
                      <a:pt x="1983" y="82"/>
                    </a:lnTo>
                    <a:lnTo>
                      <a:pt x="1921" y="63"/>
                    </a:lnTo>
                    <a:lnTo>
                      <a:pt x="1853" y="48"/>
                    </a:lnTo>
                    <a:lnTo>
                      <a:pt x="1786" y="34"/>
                    </a:lnTo>
                    <a:lnTo>
                      <a:pt x="1714" y="20"/>
                    </a:lnTo>
                    <a:lnTo>
                      <a:pt x="1647" y="10"/>
                    </a:lnTo>
                    <a:lnTo>
                      <a:pt x="1575" y="5"/>
                    </a:lnTo>
                    <a:lnTo>
                      <a:pt x="1503" y="0"/>
                    </a:lnTo>
                    <a:lnTo>
                      <a:pt x="1426" y="0"/>
                    </a:lnTo>
                    <a:lnTo>
                      <a:pt x="1354" y="0"/>
                    </a:lnTo>
                    <a:lnTo>
                      <a:pt x="1282" y="5"/>
                    </a:lnTo>
                    <a:lnTo>
                      <a:pt x="1210" y="10"/>
                    </a:lnTo>
                    <a:lnTo>
                      <a:pt x="1138" y="20"/>
                    </a:lnTo>
                    <a:lnTo>
                      <a:pt x="1071" y="34"/>
                    </a:lnTo>
                    <a:lnTo>
                      <a:pt x="1004" y="48"/>
                    </a:lnTo>
                    <a:lnTo>
                      <a:pt x="937" y="63"/>
                    </a:lnTo>
                    <a:lnTo>
                      <a:pt x="874" y="82"/>
                    </a:lnTo>
                    <a:lnTo>
                      <a:pt x="807" y="101"/>
                    </a:lnTo>
                    <a:lnTo>
                      <a:pt x="749" y="125"/>
                    </a:lnTo>
                    <a:lnTo>
                      <a:pt x="687" y="149"/>
                    </a:lnTo>
                    <a:lnTo>
                      <a:pt x="629" y="178"/>
                    </a:lnTo>
                    <a:lnTo>
                      <a:pt x="572" y="207"/>
                    </a:lnTo>
                    <a:lnTo>
                      <a:pt x="519" y="236"/>
                    </a:lnTo>
                    <a:lnTo>
                      <a:pt x="466" y="269"/>
                    </a:lnTo>
                    <a:lnTo>
                      <a:pt x="418" y="303"/>
                    </a:lnTo>
                    <a:lnTo>
                      <a:pt x="370" y="341"/>
                    </a:lnTo>
                    <a:lnTo>
                      <a:pt x="327" y="380"/>
                    </a:lnTo>
                    <a:lnTo>
                      <a:pt x="284" y="418"/>
                    </a:lnTo>
                    <a:lnTo>
                      <a:pt x="245" y="457"/>
                    </a:lnTo>
                    <a:lnTo>
                      <a:pt x="207" y="500"/>
                    </a:lnTo>
                    <a:lnTo>
                      <a:pt x="173" y="543"/>
                    </a:lnTo>
                    <a:lnTo>
                      <a:pt x="140" y="591"/>
                    </a:lnTo>
                    <a:lnTo>
                      <a:pt x="111" y="634"/>
                    </a:lnTo>
                    <a:lnTo>
                      <a:pt x="87" y="682"/>
                    </a:lnTo>
                    <a:lnTo>
                      <a:pt x="63" y="730"/>
                    </a:lnTo>
                    <a:lnTo>
                      <a:pt x="44" y="778"/>
                    </a:lnTo>
                    <a:lnTo>
                      <a:pt x="29" y="831"/>
                    </a:lnTo>
                    <a:lnTo>
                      <a:pt x="15" y="884"/>
                    </a:lnTo>
                    <a:lnTo>
                      <a:pt x="5" y="932"/>
                    </a:lnTo>
                    <a:lnTo>
                      <a:pt x="0" y="985"/>
                    </a:lnTo>
                    <a:lnTo>
                      <a:pt x="0" y="1042"/>
                    </a:lnTo>
                    <a:lnTo>
                      <a:pt x="0" y="1095"/>
                    </a:lnTo>
                    <a:lnTo>
                      <a:pt x="5" y="1148"/>
                    </a:lnTo>
                    <a:lnTo>
                      <a:pt x="15" y="1201"/>
                    </a:lnTo>
                    <a:lnTo>
                      <a:pt x="29" y="1249"/>
                    </a:lnTo>
                    <a:lnTo>
                      <a:pt x="44" y="1302"/>
                    </a:lnTo>
                    <a:lnTo>
                      <a:pt x="63" y="1350"/>
                    </a:lnTo>
                    <a:lnTo>
                      <a:pt x="87" y="1398"/>
                    </a:lnTo>
                    <a:lnTo>
                      <a:pt x="111" y="1446"/>
                    </a:lnTo>
                    <a:lnTo>
                      <a:pt x="140" y="1494"/>
                    </a:lnTo>
                    <a:lnTo>
                      <a:pt x="173" y="1537"/>
                    </a:lnTo>
                    <a:lnTo>
                      <a:pt x="207" y="1580"/>
                    </a:lnTo>
                    <a:lnTo>
                      <a:pt x="245" y="1623"/>
                    </a:lnTo>
                    <a:lnTo>
                      <a:pt x="284" y="1662"/>
                    </a:lnTo>
                    <a:lnTo>
                      <a:pt x="327" y="1700"/>
                    </a:lnTo>
                    <a:lnTo>
                      <a:pt x="370" y="1738"/>
                    </a:lnTo>
                    <a:lnTo>
                      <a:pt x="418" y="1777"/>
                    </a:lnTo>
                    <a:lnTo>
                      <a:pt x="466" y="1810"/>
                    </a:lnTo>
                    <a:lnTo>
                      <a:pt x="519" y="1844"/>
                    </a:lnTo>
                    <a:lnTo>
                      <a:pt x="572" y="1873"/>
                    </a:lnTo>
                    <a:lnTo>
                      <a:pt x="629" y="1902"/>
                    </a:lnTo>
                    <a:lnTo>
                      <a:pt x="687" y="1931"/>
                    </a:lnTo>
                    <a:lnTo>
                      <a:pt x="749" y="1955"/>
                    </a:lnTo>
                    <a:lnTo>
                      <a:pt x="807" y="1979"/>
                    </a:lnTo>
                    <a:lnTo>
                      <a:pt x="874" y="1998"/>
                    </a:lnTo>
                    <a:lnTo>
                      <a:pt x="937" y="2017"/>
                    </a:lnTo>
                    <a:lnTo>
                      <a:pt x="1004" y="2036"/>
                    </a:lnTo>
                    <a:lnTo>
                      <a:pt x="1071" y="2051"/>
                    </a:lnTo>
                    <a:lnTo>
                      <a:pt x="1138" y="2060"/>
                    </a:lnTo>
                    <a:lnTo>
                      <a:pt x="1210" y="2070"/>
                    </a:lnTo>
                    <a:lnTo>
                      <a:pt x="1282" y="2075"/>
                    </a:lnTo>
                    <a:lnTo>
                      <a:pt x="1354" y="2079"/>
                    </a:lnTo>
                    <a:lnTo>
                      <a:pt x="1426" y="2079"/>
                    </a:lnTo>
                    <a:lnTo>
                      <a:pt x="1503" y="2079"/>
                    </a:lnTo>
                    <a:lnTo>
                      <a:pt x="1575" y="2075"/>
                    </a:lnTo>
                    <a:lnTo>
                      <a:pt x="1647" y="2070"/>
                    </a:lnTo>
                    <a:lnTo>
                      <a:pt x="1714" y="2060"/>
                    </a:lnTo>
                    <a:lnTo>
                      <a:pt x="1786" y="2051"/>
                    </a:lnTo>
                    <a:lnTo>
                      <a:pt x="1853" y="2036"/>
                    </a:lnTo>
                    <a:lnTo>
                      <a:pt x="1921" y="2017"/>
                    </a:lnTo>
                    <a:lnTo>
                      <a:pt x="1983" y="1998"/>
                    </a:lnTo>
                    <a:lnTo>
                      <a:pt x="2045" y="1979"/>
                    </a:lnTo>
                    <a:lnTo>
                      <a:pt x="2108" y="1955"/>
                    </a:lnTo>
                    <a:lnTo>
                      <a:pt x="2165" y="1931"/>
                    </a:lnTo>
                    <a:lnTo>
                      <a:pt x="2228" y="1902"/>
                    </a:lnTo>
                    <a:lnTo>
                      <a:pt x="2281" y="1873"/>
                    </a:lnTo>
                    <a:lnTo>
                      <a:pt x="2333" y="1844"/>
                    </a:lnTo>
                    <a:lnTo>
                      <a:pt x="2386" y="1810"/>
                    </a:lnTo>
                    <a:lnTo>
                      <a:pt x="2439" y="1777"/>
                    </a:lnTo>
                    <a:lnTo>
                      <a:pt x="2482" y="1738"/>
                    </a:lnTo>
                    <a:lnTo>
                      <a:pt x="2530" y="1700"/>
                    </a:lnTo>
                    <a:lnTo>
                      <a:pt x="2574" y="1662"/>
                    </a:lnTo>
                    <a:lnTo>
                      <a:pt x="2612" y="1623"/>
                    </a:lnTo>
                    <a:lnTo>
                      <a:pt x="2650" y="1580"/>
                    </a:lnTo>
                    <a:lnTo>
                      <a:pt x="2684" y="1537"/>
                    </a:lnTo>
                    <a:lnTo>
                      <a:pt x="2713" y="1494"/>
                    </a:lnTo>
                    <a:lnTo>
                      <a:pt x="2742" y="1446"/>
                    </a:lnTo>
                    <a:lnTo>
                      <a:pt x="2770" y="1398"/>
                    </a:lnTo>
                    <a:lnTo>
                      <a:pt x="2790" y="1350"/>
                    </a:lnTo>
                    <a:lnTo>
                      <a:pt x="2809" y="1302"/>
                    </a:lnTo>
                    <a:lnTo>
                      <a:pt x="2828" y="1249"/>
                    </a:lnTo>
                    <a:lnTo>
                      <a:pt x="2838" y="1201"/>
                    </a:lnTo>
                    <a:lnTo>
                      <a:pt x="2847" y="1148"/>
                    </a:lnTo>
                    <a:lnTo>
                      <a:pt x="2852" y="1095"/>
                    </a:lnTo>
                    <a:lnTo>
                      <a:pt x="2857" y="1042"/>
                    </a:lnTo>
                    <a:close/>
                  </a:path>
                </a:pathLst>
              </a:custGeom>
              <a:solidFill>
                <a:srgbClr val="99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12" name="Freeform 1475"/>
              <p:cNvSpPr>
                <a:spLocks/>
              </p:cNvSpPr>
              <p:nvPr/>
            </p:nvSpPr>
            <p:spPr bwMode="auto">
              <a:xfrm>
                <a:off x="134" y="-361"/>
                <a:ext cx="2857" cy="2079"/>
              </a:xfrm>
              <a:custGeom>
                <a:avLst/>
                <a:gdLst>
                  <a:gd name="T0" fmla="*/ 2847 w 2857"/>
                  <a:gd name="T1" fmla="*/ 932 h 2079"/>
                  <a:gd name="T2" fmla="*/ 2809 w 2857"/>
                  <a:gd name="T3" fmla="*/ 778 h 2079"/>
                  <a:gd name="T4" fmla="*/ 2742 w 2857"/>
                  <a:gd name="T5" fmla="*/ 634 h 2079"/>
                  <a:gd name="T6" fmla="*/ 2650 w 2857"/>
                  <a:gd name="T7" fmla="*/ 500 h 2079"/>
                  <a:gd name="T8" fmla="*/ 2530 w 2857"/>
                  <a:gd name="T9" fmla="*/ 380 h 2079"/>
                  <a:gd name="T10" fmla="*/ 2386 w 2857"/>
                  <a:gd name="T11" fmla="*/ 269 h 2079"/>
                  <a:gd name="T12" fmla="*/ 2228 w 2857"/>
                  <a:gd name="T13" fmla="*/ 178 h 2079"/>
                  <a:gd name="T14" fmla="*/ 2045 w 2857"/>
                  <a:gd name="T15" fmla="*/ 101 h 2079"/>
                  <a:gd name="T16" fmla="*/ 1853 w 2857"/>
                  <a:gd name="T17" fmla="*/ 48 h 2079"/>
                  <a:gd name="T18" fmla="*/ 1647 w 2857"/>
                  <a:gd name="T19" fmla="*/ 10 h 2079"/>
                  <a:gd name="T20" fmla="*/ 1426 w 2857"/>
                  <a:gd name="T21" fmla="*/ 0 h 2079"/>
                  <a:gd name="T22" fmla="*/ 1210 w 2857"/>
                  <a:gd name="T23" fmla="*/ 10 h 2079"/>
                  <a:gd name="T24" fmla="*/ 1004 w 2857"/>
                  <a:gd name="T25" fmla="*/ 48 h 2079"/>
                  <a:gd name="T26" fmla="*/ 807 w 2857"/>
                  <a:gd name="T27" fmla="*/ 101 h 2079"/>
                  <a:gd name="T28" fmla="*/ 629 w 2857"/>
                  <a:gd name="T29" fmla="*/ 178 h 2079"/>
                  <a:gd name="T30" fmla="*/ 466 w 2857"/>
                  <a:gd name="T31" fmla="*/ 269 h 2079"/>
                  <a:gd name="T32" fmla="*/ 327 w 2857"/>
                  <a:gd name="T33" fmla="*/ 380 h 2079"/>
                  <a:gd name="T34" fmla="*/ 207 w 2857"/>
                  <a:gd name="T35" fmla="*/ 500 h 2079"/>
                  <a:gd name="T36" fmla="*/ 111 w 2857"/>
                  <a:gd name="T37" fmla="*/ 634 h 2079"/>
                  <a:gd name="T38" fmla="*/ 44 w 2857"/>
                  <a:gd name="T39" fmla="*/ 778 h 2079"/>
                  <a:gd name="T40" fmla="*/ 5 w 2857"/>
                  <a:gd name="T41" fmla="*/ 932 h 2079"/>
                  <a:gd name="T42" fmla="*/ 0 w 2857"/>
                  <a:gd name="T43" fmla="*/ 1095 h 2079"/>
                  <a:gd name="T44" fmla="*/ 29 w 2857"/>
                  <a:gd name="T45" fmla="*/ 1249 h 2079"/>
                  <a:gd name="T46" fmla="*/ 87 w 2857"/>
                  <a:gd name="T47" fmla="*/ 1398 h 2079"/>
                  <a:gd name="T48" fmla="*/ 173 w 2857"/>
                  <a:gd name="T49" fmla="*/ 1537 h 2079"/>
                  <a:gd name="T50" fmla="*/ 284 w 2857"/>
                  <a:gd name="T51" fmla="*/ 1662 h 2079"/>
                  <a:gd name="T52" fmla="*/ 418 w 2857"/>
                  <a:gd name="T53" fmla="*/ 1777 h 2079"/>
                  <a:gd name="T54" fmla="*/ 572 w 2857"/>
                  <a:gd name="T55" fmla="*/ 1873 h 2079"/>
                  <a:gd name="T56" fmla="*/ 749 w 2857"/>
                  <a:gd name="T57" fmla="*/ 1955 h 2079"/>
                  <a:gd name="T58" fmla="*/ 937 w 2857"/>
                  <a:gd name="T59" fmla="*/ 2017 h 2079"/>
                  <a:gd name="T60" fmla="*/ 1138 w 2857"/>
                  <a:gd name="T61" fmla="*/ 2060 h 2079"/>
                  <a:gd name="T62" fmla="*/ 1354 w 2857"/>
                  <a:gd name="T63" fmla="*/ 2079 h 2079"/>
                  <a:gd name="T64" fmla="*/ 1575 w 2857"/>
                  <a:gd name="T65" fmla="*/ 2075 h 2079"/>
                  <a:gd name="T66" fmla="*/ 1786 w 2857"/>
                  <a:gd name="T67" fmla="*/ 2051 h 2079"/>
                  <a:gd name="T68" fmla="*/ 1983 w 2857"/>
                  <a:gd name="T69" fmla="*/ 1998 h 2079"/>
                  <a:gd name="T70" fmla="*/ 2165 w 2857"/>
                  <a:gd name="T71" fmla="*/ 1931 h 2079"/>
                  <a:gd name="T72" fmla="*/ 2333 w 2857"/>
                  <a:gd name="T73" fmla="*/ 1844 h 2079"/>
                  <a:gd name="T74" fmla="*/ 2482 w 2857"/>
                  <a:gd name="T75" fmla="*/ 1738 h 2079"/>
                  <a:gd name="T76" fmla="*/ 2612 w 2857"/>
                  <a:gd name="T77" fmla="*/ 1623 h 2079"/>
                  <a:gd name="T78" fmla="*/ 2713 w 2857"/>
                  <a:gd name="T79" fmla="*/ 1494 h 2079"/>
                  <a:gd name="T80" fmla="*/ 2790 w 2857"/>
                  <a:gd name="T81" fmla="*/ 1350 h 2079"/>
                  <a:gd name="T82" fmla="*/ 2838 w 2857"/>
                  <a:gd name="T83" fmla="*/ 1201 h 2079"/>
                  <a:gd name="T84" fmla="*/ 2857 w 2857"/>
                  <a:gd name="T85" fmla="*/ 1042 h 20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57" h="2079">
                    <a:moveTo>
                      <a:pt x="2857" y="1042"/>
                    </a:moveTo>
                    <a:lnTo>
                      <a:pt x="2852" y="985"/>
                    </a:lnTo>
                    <a:lnTo>
                      <a:pt x="2847" y="932"/>
                    </a:lnTo>
                    <a:lnTo>
                      <a:pt x="2838" y="884"/>
                    </a:lnTo>
                    <a:lnTo>
                      <a:pt x="2828" y="831"/>
                    </a:lnTo>
                    <a:lnTo>
                      <a:pt x="2809" y="778"/>
                    </a:lnTo>
                    <a:lnTo>
                      <a:pt x="2790" y="730"/>
                    </a:lnTo>
                    <a:lnTo>
                      <a:pt x="2770" y="682"/>
                    </a:lnTo>
                    <a:lnTo>
                      <a:pt x="2742" y="634"/>
                    </a:lnTo>
                    <a:lnTo>
                      <a:pt x="2713" y="591"/>
                    </a:lnTo>
                    <a:lnTo>
                      <a:pt x="2684" y="543"/>
                    </a:lnTo>
                    <a:lnTo>
                      <a:pt x="2650" y="500"/>
                    </a:lnTo>
                    <a:lnTo>
                      <a:pt x="2612" y="457"/>
                    </a:lnTo>
                    <a:lnTo>
                      <a:pt x="2574" y="418"/>
                    </a:lnTo>
                    <a:lnTo>
                      <a:pt x="2530" y="380"/>
                    </a:lnTo>
                    <a:lnTo>
                      <a:pt x="2482" y="341"/>
                    </a:lnTo>
                    <a:lnTo>
                      <a:pt x="2439" y="303"/>
                    </a:lnTo>
                    <a:lnTo>
                      <a:pt x="2386" y="269"/>
                    </a:lnTo>
                    <a:lnTo>
                      <a:pt x="2333" y="236"/>
                    </a:lnTo>
                    <a:lnTo>
                      <a:pt x="2281" y="207"/>
                    </a:lnTo>
                    <a:lnTo>
                      <a:pt x="2228" y="178"/>
                    </a:lnTo>
                    <a:lnTo>
                      <a:pt x="2165" y="149"/>
                    </a:lnTo>
                    <a:lnTo>
                      <a:pt x="2108" y="125"/>
                    </a:lnTo>
                    <a:lnTo>
                      <a:pt x="2045" y="101"/>
                    </a:lnTo>
                    <a:lnTo>
                      <a:pt x="1983" y="82"/>
                    </a:lnTo>
                    <a:lnTo>
                      <a:pt x="1921" y="63"/>
                    </a:lnTo>
                    <a:lnTo>
                      <a:pt x="1853" y="48"/>
                    </a:lnTo>
                    <a:lnTo>
                      <a:pt x="1786" y="34"/>
                    </a:lnTo>
                    <a:lnTo>
                      <a:pt x="1714" y="20"/>
                    </a:lnTo>
                    <a:lnTo>
                      <a:pt x="1647" y="10"/>
                    </a:lnTo>
                    <a:lnTo>
                      <a:pt x="1575" y="5"/>
                    </a:lnTo>
                    <a:lnTo>
                      <a:pt x="1503" y="0"/>
                    </a:lnTo>
                    <a:lnTo>
                      <a:pt x="1426" y="0"/>
                    </a:lnTo>
                    <a:lnTo>
                      <a:pt x="1354" y="0"/>
                    </a:lnTo>
                    <a:lnTo>
                      <a:pt x="1282" y="5"/>
                    </a:lnTo>
                    <a:lnTo>
                      <a:pt x="1210" y="10"/>
                    </a:lnTo>
                    <a:lnTo>
                      <a:pt x="1138" y="20"/>
                    </a:lnTo>
                    <a:lnTo>
                      <a:pt x="1071" y="34"/>
                    </a:lnTo>
                    <a:lnTo>
                      <a:pt x="1004" y="48"/>
                    </a:lnTo>
                    <a:lnTo>
                      <a:pt x="937" y="63"/>
                    </a:lnTo>
                    <a:lnTo>
                      <a:pt x="874" y="82"/>
                    </a:lnTo>
                    <a:lnTo>
                      <a:pt x="807" y="101"/>
                    </a:lnTo>
                    <a:lnTo>
                      <a:pt x="749" y="125"/>
                    </a:lnTo>
                    <a:lnTo>
                      <a:pt x="687" y="149"/>
                    </a:lnTo>
                    <a:lnTo>
                      <a:pt x="629" y="178"/>
                    </a:lnTo>
                    <a:lnTo>
                      <a:pt x="572" y="207"/>
                    </a:lnTo>
                    <a:lnTo>
                      <a:pt x="519" y="236"/>
                    </a:lnTo>
                    <a:lnTo>
                      <a:pt x="466" y="269"/>
                    </a:lnTo>
                    <a:lnTo>
                      <a:pt x="418" y="303"/>
                    </a:lnTo>
                    <a:lnTo>
                      <a:pt x="370" y="341"/>
                    </a:lnTo>
                    <a:lnTo>
                      <a:pt x="327" y="380"/>
                    </a:lnTo>
                    <a:lnTo>
                      <a:pt x="284" y="418"/>
                    </a:lnTo>
                    <a:lnTo>
                      <a:pt x="245" y="457"/>
                    </a:lnTo>
                    <a:lnTo>
                      <a:pt x="207" y="500"/>
                    </a:lnTo>
                    <a:lnTo>
                      <a:pt x="173" y="543"/>
                    </a:lnTo>
                    <a:lnTo>
                      <a:pt x="140" y="591"/>
                    </a:lnTo>
                    <a:lnTo>
                      <a:pt x="111" y="634"/>
                    </a:lnTo>
                    <a:lnTo>
                      <a:pt x="87" y="682"/>
                    </a:lnTo>
                    <a:lnTo>
                      <a:pt x="63" y="730"/>
                    </a:lnTo>
                    <a:lnTo>
                      <a:pt x="44" y="778"/>
                    </a:lnTo>
                    <a:lnTo>
                      <a:pt x="29" y="831"/>
                    </a:lnTo>
                    <a:lnTo>
                      <a:pt x="15" y="884"/>
                    </a:lnTo>
                    <a:lnTo>
                      <a:pt x="5" y="932"/>
                    </a:lnTo>
                    <a:lnTo>
                      <a:pt x="0" y="985"/>
                    </a:lnTo>
                    <a:lnTo>
                      <a:pt x="0" y="1042"/>
                    </a:lnTo>
                    <a:lnTo>
                      <a:pt x="0" y="1095"/>
                    </a:lnTo>
                    <a:lnTo>
                      <a:pt x="5" y="1148"/>
                    </a:lnTo>
                    <a:lnTo>
                      <a:pt x="15" y="1201"/>
                    </a:lnTo>
                    <a:lnTo>
                      <a:pt x="29" y="1249"/>
                    </a:lnTo>
                    <a:lnTo>
                      <a:pt x="44" y="1302"/>
                    </a:lnTo>
                    <a:lnTo>
                      <a:pt x="63" y="1350"/>
                    </a:lnTo>
                    <a:lnTo>
                      <a:pt x="87" y="1398"/>
                    </a:lnTo>
                    <a:lnTo>
                      <a:pt x="111" y="1446"/>
                    </a:lnTo>
                    <a:lnTo>
                      <a:pt x="140" y="1494"/>
                    </a:lnTo>
                    <a:lnTo>
                      <a:pt x="173" y="1537"/>
                    </a:lnTo>
                    <a:lnTo>
                      <a:pt x="207" y="1580"/>
                    </a:lnTo>
                    <a:lnTo>
                      <a:pt x="245" y="1623"/>
                    </a:lnTo>
                    <a:lnTo>
                      <a:pt x="284" y="1662"/>
                    </a:lnTo>
                    <a:lnTo>
                      <a:pt x="327" y="1700"/>
                    </a:lnTo>
                    <a:lnTo>
                      <a:pt x="370" y="1738"/>
                    </a:lnTo>
                    <a:lnTo>
                      <a:pt x="418" y="1777"/>
                    </a:lnTo>
                    <a:lnTo>
                      <a:pt x="466" y="1810"/>
                    </a:lnTo>
                    <a:lnTo>
                      <a:pt x="519" y="1844"/>
                    </a:lnTo>
                    <a:lnTo>
                      <a:pt x="572" y="1873"/>
                    </a:lnTo>
                    <a:lnTo>
                      <a:pt x="629" y="1902"/>
                    </a:lnTo>
                    <a:lnTo>
                      <a:pt x="687" y="1931"/>
                    </a:lnTo>
                    <a:lnTo>
                      <a:pt x="749" y="1955"/>
                    </a:lnTo>
                    <a:lnTo>
                      <a:pt x="807" y="1979"/>
                    </a:lnTo>
                    <a:lnTo>
                      <a:pt x="874" y="1998"/>
                    </a:lnTo>
                    <a:lnTo>
                      <a:pt x="937" y="2017"/>
                    </a:lnTo>
                    <a:lnTo>
                      <a:pt x="1004" y="2036"/>
                    </a:lnTo>
                    <a:lnTo>
                      <a:pt x="1071" y="2051"/>
                    </a:lnTo>
                    <a:lnTo>
                      <a:pt x="1138" y="2060"/>
                    </a:lnTo>
                    <a:lnTo>
                      <a:pt x="1210" y="2070"/>
                    </a:lnTo>
                    <a:lnTo>
                      <a:pt x="1282" y="2075"/>
                    </a:lnTo>
                    <a:lnTo>
                      <a:pt x="1354" y="2079"/>
                    </a:lnTo>
                    <a:lnTo>
                      <a:pt x="1426" y="2079"/>
                    </a:lnTo>
                    <a:lnTo>
                      <a:pt x="1503" y="2079"/>
                    </a:lnTo>
                    <a:lnTo>
                      <a:pt x="1575" y="2075"/>
                    </a:lnTo>
                    <a:lnTo>
                      <a:pt x="1647" y="2070"/>
                    </a:lnTo>
                    <a:lnTo>
                      <a:pt x="1714" y="2060"/>
                    </a:lnTo>
                    <a:lnTo>
                      <a:pt x="1786" y="2051"/>
                    </a:lnTo>
                    <a:lnTo>
                      <a:pt x="1853" y="2036"/>
                    </a:lnTo>
                    <a:lnTo>
                      <a:pt x="1921" y="2017"/>
                    </a:lnTo>
                    <a:lnTo>
                      <a:pt x="1983" y="1998"/>
                    </a:lnTo>
                    <a:lnTo>
                      <a:pt x="2045" y="1979"/>
                    </a:lnTo>
                    <a:lnTo>
                      <a:pt x="2108" y="1955"/>
                    </a:lnTo>
                    <a:lnTo>
                      <a:pt x="2165" y="1931"/>
                    </a:lnTo>
                    <a:lnTo>
                      <a:pt x="2228" y="1902"/>
                    </a:lnTo>
                    <a:lnTo>
                      <a:pt x="2281" y="1873"/>
                    </a:lnTo>
                    <a:lnTo>
                      <a:pt x="2333" y="1844"/>
                    </a:lnTo>
                    <a:lnTo>
                      <a:pt x="2386" y="1810"/>
                    </a:lnTo>
                    <a:lnTo>
                      <a:pt x="2439" y="1777"/>
                    </a:lnTo>
                    <a:lnTo>
                      <a:pt x="2482" y="1738"/>
                    </a:lnTo>
                    <a:lnTo>
                      <a:pt x="2530" y="1700"/>
                    </a:lnTo>
                    <a:lnTo>
                      <a:pt x="2574" y="1662"/>
                    </a:lnTo>
                    <a:lnTo>
                      <a:pt x="2612" y="1623"/>
                    </a:lnTo>
                    <a:lnTo>
                      <a:pt x="2650" y="1580"/>
                    </a:lnTo>
                    <a:lnTo>
                      <a:pt x="2684" y="1537"/>
                    </a:lnTo>
                    <a:lnTo>
                      <a:pt x="2713" y="1494"/>
                    </a:lnTo>
                    <a:lnTo>
                      <a:pt x="2742" y="1446"/>
                    </a:lnTo>
                    <a:lnTo>
                      <a:pt x="2770" y="1398"/>
                    </a:lnTo>
                    <a:lnTo>
                      <a:pt x="2790" y="1350"/>
                    </a:lnTo>
                    <a:lnTo>
                      <a:pt x="2809" y="1302"/>
                    </a:lnTo>
                    <a:lnTo>
                      <a:pt x="2828" y="1249"/>
                    </a:lnTo>
                    <a:lnTo>
                      <a:pt x="2838" y="1201"/>
                    </a:lnTo>
                    <a:lnTo>
                      <a:pt x="2847" y="1148"/>
                    </a:lnTo>
                    <a:lnTo>
                      <a:pt x="2852" y="1095"/>
                    </a:lnTo>
                    <a:lnTo>
                      <a:pt x="2857" y="1042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13" name="Rectangle 1474"/>
              <p:cNvSpPr>
                <a:spLocks noChangeArrowheads="1"/>
              </p:cNvSpPr>
              <p:nvPr/>
            </p:nvSpPr>
            <p:spPr bwMode="auto">
              <a:xfrm>
                <a:off x="1450" y="259"/>
                <a:ext cx="30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914" name="Freeform 1473"/>
              <p:cNvSpPr>
                <a:spLocks/>
              </p:cNvSpPr>
              <p:nvPr/>
            </p:nvSpPr>
            <p:spPr bwMode="auto">
              <a:xfrm>
                <a:off x="1541" y="705"/>
                <a:ext cx="38" cy="125"/>
              </a:xfrm>
              <a:custGeom>
                <a:avLst/>
                <a:gdLst>
                  <a:gd name="T0" fmla="*/ 38 w 38"/>
                  <a:gd name="T1" fmla="*/ 125 h 125"/>
                  <a:gd name="T2" fmla="*/ 0 w 38"/>
                  <a:gd name="T3" fmla="*/ 106 h 125"/>
                  <a:gd name="T4" fmla="*/ 0 w 38"/>
                  <a:gd name="T5" fmla="*/ 0 h 125"/>
                  <a:gd name="T6" fmla="*/ 38 w 38"/>
                  <a:gd name="T7" fmla="*/ 20 h 125"/>
                  <a:gd name="T8" fmla="*/ 38 w 38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5">
                    <a:moveTo>
                      <a:pt x="38" y="125"/>
                    </a:moveTo>
                    <a:lnTo>
                      <a:pt x="0" y="106"/>
                    </a:lnTo>
                    <a:lnTo>
                      <a:pt x="0" y="0"/>
                    </a:lnTo>
                    <a:lnTo>
                      <a:pt x="38" y="20"/>
                    </a:lnTo>
                    <a:lnTo>
                      <a:pt x="38" y="125"/>
                    </a:lnTo>
                    <a:close/>
                  </a:path>
                </a:pathLst>
              </a:custGeom>
              <a:solidFill>
                <a:srgbClr val="CFE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15" name="Freeform 1472"/>
              <p:cNvSpPr>
                <a:spLocks/>
              </p:cNvSpPr>
              <p:nvPr/>
            </p:nvSpPr>
            <p:spPr bwMode="auto">
              <a:xfrm>
                <a:off x="1541" y="705"/>
                <a:ext cx="38" cy="125"/>
              </a:xfrm>
              <a:custGeom>
                <a:avLst/>
                <a:gdLst>
                  <a:gd name="T0" fmla="*/ 38 w 38"/>
                  <a:gd name="T1" fmla="*/ 125 h 125"/>
                  <a:gd name="T2" fmla="*/ 0 w 38"/>
                  <a:gd name="T3" fmla="*/ 106 h 125"/>
                  <a:gd name="T4" fmla="*/ 0 w 38"/>
                  <a:gd name="T5" fmla="*/ 0 h 125"/>
                  <a:gd name="T6" fmla="*/ 38 w 38"/>
                  <a:gd name="T7" fmla="*/ 20 h 125"/>
                  <a:gd name="T8" fmla="*/ 38 w 38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5">
                    <a:moveTo>
                      <a:pt x="38" y="125"/>
                    </a:moveTo>
                    <a:lnTo>
                      <a:pt x="0" y="106"/>
                    </a:lnTo>
                    <a:lnTo>
                      <a:pt x="0" y="0"/>
                    </a:lnTo>
                    <a:lnTo>
                      <a:pt x="38" y="20"/>
                    </a:lnTo>
                    <a:lnTo>
                      <a:pt x="38" y="125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16" name="Rectangle 1471"/>
              <p:cNvSpPr>
                <a:spLocks noChangeArrowheads="1"/>
              </p:cNvSpPr>
              <p:nvPr/>
            </p:nvSpPr>
            <p:spPr bwMode="auto">
              <a:xfrm>
                <a:off x="1584" y="725"/>
                <a:ext cx="77" cy="105"/>
              </a:xfrm>
              <a:prstGeom prst="rect">
                <a:avLst/>
              </a:prstGeom>
              <a:solidFill>
                <a:srgbClr val="CFE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17" name="Rectangle 1470"/>
              <p:cNvSpPr>
                <a:spLocks noChangeArrowheads="1"/>
              </p:cNvSpPr>
              <p:nvPr/>
            </p:nvSpPr>
            <p:spPr bwMode="auto">
              <a:xfrm>
                <a:off x="1584" y="725"/>
                <a:ext cx="77" cy="105"/>
              </a:xfrm>
              <a:prstGeom prst="rect">
                <a:avLst/>
              </a:prstGeom>
              <a:noFill/>
              <a:ln w="3175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18" name="Freeform 1469"/>
              <p:cNvSpPr>
                <a:spLocks/>
              </p:cNvSpPr>
              <p:nvPr/>
            </p:nvSpPr>
            <p:spPr bwMode="auto">
              <a:xfrm>
                <a:off x="1541" y="705"/>
                <a:ext cx="120" cy="20"/>
              </a:xfrm>
              <a:custGeom>
                <a:avLst/>
                <a:gdLst>
                  <a:gd name="T0" fmla="*/ 77 w 120"/>
                  <a:gd name="T1" fmla="*/ 0 h 20"/>
                  <a:gd name="T2" fmla="*/ 0 w 120"/>
                  <a:gd name="T3" fmla="*/ 0 h 20"/>
                  <a:gd name="T4" fmla="*/ 38 w 120"/>
                  <a:gd name="T5" fmla="*/ 20 h 20"/>
                  <a:gd name="T6" fmla="*/ 120 w 120"/>
                  <a:gd name="T7" fmla="*/ 20 h 20"/>
                  <a:gd name="T8" fmla="*/ 77 w 1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0">
                    <a:moveTo>
                      <a:pt x="77" y="0"/>
                    </a:moveTo>
                    <a:lnTo>
                      <a:pt x="0" y="0"/>
                    </a:lnTo>
                    <a:lnTo>
                      <a:pt x="38" y="20"/>
                    </a:lnTo>
                    <a:lnTo>
                      <a:pt x="120" y="20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CFE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19" name="Freeform 1468"/>
              <p:cNvSpPr>
                <a:spLocks/>
              </p:cNvSpPr>
              <p:nvPr/>
            </p:nvSpPr>
            <p:spPr bwMode="auto">
              <a:xfrm>
                <a:off x="1541" y="705"/>
                <a:ext cx="120" cy="20"/>
              </a:xfrm>
              <a:custGeom>
                <a:avLst/>
                <a:gdLst>
                  <a:gd name="T0" fmla="*/ 77 w 120"/>
                  <a:gd name="T1" fmla="*/ 0 h 20"/>
                  <a:gd name="T2" fmla="*/ 0 w 120"/>
                  <a:gd name="T3" fmla="*/ 0 h 20"/>
                  <a:gd name="T4" fmla="*/ 38 w 120"/>
                  <a:gd name="T5" fmla="*/ 20 h 20"/>
                  <a:gd name="T6" fmla="*/ 120 w 120"/>
                  <a:gd name="T7" fmla="*/ 20 h 20"/>
                  <a:gd name="T8" fmla="*/ 77 w 1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0">
                    <a:moveTo>
                      <a:pt x="77" y="0"/>
                    </a:moveTo>
                    <a:lnTo>
                      <a:pt x="0" y="0"/>
                    </a:lnTo>
                    <a:lnTo>
                      <a:pt x="38" y="20"/>
                    </a:lnTo>
                    <a:lnTo>
                      <a:pt x="120" y="20"/>
                    </a:lnTo>
                    <a:lnTo>
                      <a:pt x="77" y="0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20" name="Freeform 1467"/>
              <p:cNvSpPr>
                <a:spLocks/>
              </p:cNvSpPr>
              <p:nvPr/>
            </p:nvSpPr>
            <p:spPr bwMode="auto">
              <a:xfrm>
                <a:off x="1584" y="768"/>
                <a:ext cx="10" cy="19"/>
              </a:xfrm>
              <a:custGeom>
                <a:avLst/>
                <a:gdLst>
                  <a:gd name="T0" fmla="*/ 10 w 10"/>
                  <a:gd name="T1" fmla="*/ 19 h 19"/>
                  <a:gd name="T2" fmla="*/ 10 w 10"/>
                  <a:gd name="T3" fmla="*/ 19 h 19"/>
                  <a:gd name="T4" fmla="*/ 5 w 10"/>
                  <a:gd name="T5" fmla="*/ 19 h 19"/>
                  <a:gd name="T6" fmla="*/ 5 w 10"/>
                  <a:gd name="T7" fmla="*/ 19 h 19"/>
                  <a:gd name="T8" fmla="*/ 5 w 10"/>
                  <a:gd name="T9" fmla="*/ 19 h 19"/>
                  <a:gd name="T10" fmla="*/ 0 w 10"/>
                  <a:gd name="T11" fmla="*/ 19 h 19"/>
                  <a:gd name="T12" fmla="*/ 0 w 10"/>
                  <a:gd name="T13" fmla="*/ 14 h 19"/>
                  <a:gd name="T14" fmla="*/ 0 w 10"/>
                  <a:gd name="T15" fmla="*/ 9 h 19"/>
                  <a:gd name="T16" fmla="*/ 0 w 10"/>
                  <a:gd name="T17" fmla="*/ 5 h 19"/>
                  <a:gd name="T18" fmla="*/ 0 w 10"/>
                  <a:gd name="T19" fmla="*/ 5 h 19"/>
                  <a:gd name="T20" fmla="*/ 0 w 10"/>
                  <a:gd name="T21" fmla="*/ 0 h 19"/>
                  <a:gd name="T22" fmla="*/ 5 w 10"/>
                  <a:gd name="T23" fmla="*/ 0 h 19"/>
                  <a:gd name="T24" fmla="*/ 5 w 10"/>
                  <a:gd name="T25" fmla="*/ 0 h 19"/>
                  <a:gd name="T26" fmla="*/ 5 w 10"/>
                  <a:gd name="T27" fmla="*/ 0 h 19"/>
                  <a:gd name="T28" fmla="*/ 10 w 10"/>
                  <a:gd name="T29" fmla="*/ 0 h 19"/>
                  <a:gd name="T30" fmla="*/ 10 w 10"/>
                  <a:gd name="T31" fmla="*/ 0 h 19"/>
                  <a:gd name="T32" fmla="*/ 10 w 10"/>
                  <a:gd name="T33" fmla="*/ 19 h 19"/>
                  <a:gd name="T34" fmla="*/ 10 w 10"/>
                  <a:gd name="T3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9">
                    <a:moveTo>
                      <a:pt x="10" y="19"/>
                    </a:moveTo>
                    <a:lnTo>
                      <a:pt x="10" y="19"/>
                    </a:lnTo>
                    <a:lnTo>
                      <a:pt x="5" y="19"/>
                    </a:lnTo>
                    <a:lnTo>
                      <a:pt x="0" y="19"/>
                    </a:lnTo>
                    <a:lnTo>
                      <a:pt x="0" y="14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21" name="Freeform 1466"/>
              <p:cNvSpPr>
                <a:spLocks/>
              </p:cNvSpPr>
              <p:nvPr/>
            </p:nvSpPr>
            <p:spPr bwMode="auto">
              <a:xfrm>
                <a:off x="1584" y="768"/>
                <a:ext cx="10" cy="19"/>
              </a:xfrm>
              <a:custGeom>
                <a:avLst/>
                <a:gdLst>
                  <a:gd name="T0" fmla="*/ 10 w 10"/>
                  <a:gd name="T1" fmla="*/ 19 h 19"/>
                  <a:gd name="T2" fmla="*/ 10 w 10"/>
                  <a:gd name="T3" fmla="*/ 19 h 19"/>
                  <a:gd name="T4" fmla="*/ 5 w 10"/>
                  <a:gd name="T5" fmla="*/ 19 h 19"/>
                  <a:gd name="T6" fmla="*/ 5 w 10"/>
                  <a:gd name="T7" fmla="*/ 19 h 19"/>
                  <a:gd name="T8" fmla="*/ 5 w 10"/>
                  <a:gd name="T9" fmla="*/ 19 h 19"/>
                  <a:gd name="T10" fmla="*/ 0 w 10"/>
                  <a:gd name="T11" fmla="*/ 19 h 19"/>
                  <a:gd name="T12" fmla="*/ 0 w 10"/>
                  <a:gd name="T13" fmla="*/ 14 h 19"/>
                  <a:gd name="T14" fmla="*/ 0 w 10"/>
                  <a:gd name="T15" fmla="*/ 9 h 19"/>
                  <a:gd name="T16" fmla="*/ 0 w 10"/>
                  <a:gd name="T17" fmla="*/ 5 h 19"/>
                  <a:gd name="T18" fmla="*/ 0 w 10"/>
                  <a:gd name="T19" fmla="*/ 5 h 19"/>
                  <a:gd name="T20" fmla="*/ 0 w 10"/>
                  <a:gd name="T21" fmla="*/ 0 h 19"/>
                  <a:gd name="T22" fmla="*/ 5 w 10"/>
                  <a:gd name="T23" fmla="*/ 0 h 19"/>
                  <a:gd name="T24" fmla="*/ 5 w 10"/>
                  <a:gd name="T25" fmla="*/ 0 h 19"/>
                  <a:gd name="T26" fmla="*/ 5 w 10"/>
                  <a:gd name="T27" fmla="*/ 0 h 19"/>
                  <a:gd name="T28" fmla="*/ 10 w 10"/>
                  <a:gd name="T29" fmla="*/ 0 h 19"/>
                  <a:gd name="T30" fmla="*/ 10 w 10"/>
                  <a:gd name="T31" fmla="*/ 0 h 19"/>
                  <a:gd name="T32" fmla="*/ 10 w 10"/>
                  <a:gd name="T33" fmla="*/ 19 h 19"/>
                  <a:gd name="T34" fmla="*/ 10 w 10"/>
                  <a:gd name="T3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9">
                    <a:moveTo>
                      <a:pt x="10" y="19"/>
                    </a:moveTo>
                    <a:lnTo>
                      <a:pt x="10" y="19"/>
                    </a:lnTo>
                    <a:lnTo>
                      <a:pt x="5" y="19"/>
                    </a:lnTo>
                    <a:lnTo>
                      <a:pt x="0" y="19"/>
                    </a:lnTo>
                    <a:lnTo>
                      <a:pt x="0" y="14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0" y="19"/>
                    </a:lnTo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22" name="Line 1465"/>
              <p:cNvSpPr>
                <a:spLocks noChangeShapeType="1"/>
              </p:cNvSpPr>
              <p:nvPr/>
            </p:nvSpPr>
            <p:spPr bwMode="auto">
              <a:xfrm flipH="1" flipV="1">
                <a:off x="1546" y="316"/>
                <a:ext cx="19" cy="50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23" name="Line 1464"/>
              <p:cNvSpPr>
                <a:spLocks noChangeShapeType="1"/>
              </p:cNvSpPr>
              <p:nvPr/>
            </p:nvSpPr>
            <p:spPr bwMode="auto">
              <a:xfrm flipV="1">
                <a:off x="1493" y="316"/>
                <a:ext cx="14" cy="50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24" name="Line 1463"/>
              <p:cNvSpPr>
                <a:spLocks noChangeShapeType="1"/>
              </p:cNvSpPr>
              <p:nvPr/>
            </p:nvSpPr>
            <p:spPr bwMode="auto">
              <a:xfrm flipH="1" flipV="1">
                <a:off x="1498" y="763"/>
                <a:ext cx="67" cy="6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25" name="Line 1462"/>
              <p:cNvSpPr>
                <a:spLocks noChangeShapeType="1"/>
              </p:cNvSpPr>
              <p:nvPr/>
            </p:nvSpPr>
            <p:spPr bwMode="auto">
              <a:xfrm flipV="1">
                <a:off x="1493" y="763"/>
                <a:ext cx="67" cy="6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26" name="Line 1461"/>
              <p:cNvSpPr>
                <a:spLocks noChangeShapeType="1"/>
              </p:cNvSpPr>
              <p:nvPr/>
            </p:nvSpPr>
            <p:spPr bwMode="auto">
              <a:xfrm flipH="1" flipV="1">
                <a:off x="1498" y="705"/>
                <a:ext cx="62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27" name="Line 1460"/>
              <p:cNvSpPr>
                <a:spLocks noChangeShapeType="1"/>
              </p:cNvSpPr>
              <p:nvPr/>
            </p:nvSpPr>
            <p:spPr bwMode="auto">
              <a:xfrm flipV="1">
                <a:off x="1498" y="705"/>
                <a:ext cx="62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28" name="Line 1459"/>
              <p:cNvSpPr>
                <a:spLocks noChangeShapeType="1"/>
              </p:cNvSpPr>
              <p:nvPr/>
            </p:nvSpPr>
            <p:spPr bwMode="auto">
              <a:xfrm flipH="1" flipV="1">
                <a:off x="1498" y="652"/>
                <a:ext cx="62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29" name="Line 1458"/>
              <p:cNvSpPr>
                <a:spLocks noChangeShapeType="1"/>
              </p:cNvSpPr>
              <p:nvPr/>
            </p:nvSpPr>
            <p:spPr bwMode="auto">
              <a:xfrm flipV="1">
                <a:off x="1498" y="652"/>
                <a:ext cx="57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30" name="Line 1457"/>
              <p:cNvSpPr>
                <a:spLocks noChangeShapeType="1"/>
              </p:cNvSpPr>
              <p:nvPr/>
            </p:nvSpPr>
            <p:spPr bwMode="auto">
              <a:xfrm flipH="1" flipV="1">
                <a:off x="1503" y="600"/>
                <a:ext cx="52" cy="5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31" name="Line 1456"/>
              <p:cNvSpPr>
                <a:spLocks noChangeShapeType="1"/>
              </p:cNvSpPr>
              <p:nvPr/>
            </p:nvSpPr>
            <p:spPr bwMode="auto">
              <a:xfrm flipV="1">
                <a:off x="1498" y="600"/>
                <a:ext cx="57" cy="5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32" name="Line 1455"/>
              <p:cNvSpPr>
                <a:spLocks noChangeShapeType="1"/>
              </p:cNvSpPr>
              <p:nvPr/>
            </p:nvSpPr>
            <p:spPr bwMode="auto">
              <a:xfrm flipH="1" flipV="1">
                <a:off x="1503" y="552"/>
                <a:ext cx="52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33" name="Line 1454"/>
              <p:cNvSpPr>
                <a:spLocks noChangeShapeType="1"/>
              </p:cNvSpPr>
              <p:nvPr/>
            </p:nvSpPr>
            <p:spPr bwMode="auto">
              <a:xfrm flipV="1">
                <a:off x="1503" y="552"/>
                <a:ext cx="52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34" name="Line 1453"/>
              <p:cNvSpPr>
                <a:spLocks noChangeShapeType="1"/>
              </p:cNvSpPr>
              <p:nvPr/>
            </p:nvSpPr>
            <p:spPr bwMode="auto">
              <a:xfrm flipH="1" flipV="1">
                <a:off x="1507" y="384"/>
                <a:ext cx="4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35" name="Line 1452"/>
              <p:cNvSpPr>
                <a:spLocks noChangeShapeType="1"/>
              </p:cNvSpPr>
              <p:nvPr/>
            </p:nvSpPr>
            <p:spPr bwMode="auto">
              <a:xfrm flipV="1">
                <a:off x="1507" y="384"/>
                <a:ext cx="4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36" name="Line 1451"/>
              <p:cNvSpPr>
                <a:spLocks noChangeShapeType="1"/>
              </p:cNvSpPr>
              <p:nvPr/>
            </p:nvSpPr>
            <p:spPr bwMode="auto">
              <a:xfrm flipH="1" flipV="1">
                <a:off x="1507" y="422"/>
                <a:ext cx="4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37" name="Line 1450"/>
              <p:cNvSpPr>
                <a:spLocks noChangeShapeType="1"/>
              </p:cNvSpPr>
              <p:nvPr/>
            </p:nvSpPr>
            <p:spPr bwMode="auto">
              <a:xfrm flipV="1">
                <a:off x="1507" y="422"/>
                <a:ext cx="4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38" name="Line 1449"/>
              <p:cNvSpPr>
                <a:spLocks noChangeShapeType="1"/>
              </p:cNvSpPr>
              <p:nvPr/>
            </p:nvSpPr>
            <p:spPr bwMode="auto">
              <a:xfrm flipH="1" flipV="1">
                <a:off x="1507" y="460"/>
                <a:ext cx="48" cy="4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39" name="Line 1448"/>
              <p:cNvSpPr>
                <a:spLocks noChangeShapeType="1"/>
              </p:cNvSpPr>
              <p:nvPr/>
            </p:nvSpPr>
            <p:spPr bwMode="auto">
              <a:xfrm flipV="1">
                <a:off x="1503" y="460"/>
                <a:ext cx="48" cy="4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40" name="Line 1447"/>
              <p:cNvSpPr>
                <a:spLocks noChangeShapeType="1"/>
              </p:cNvSpPr>
              <p:nvPr/>
            </p:nvSpPr>
            <p:spPr bwMode="auto">
              <a:xfrm flipH="1" flipV="1">
                <a:off x="1507" y="504"/>
                <a:ext cx="4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41" name="Line 1446"/>
              <p:cNvSpPr>
                <a:spLocks noChangeShapeType="1"/>
              </p:cNvSpPr>
              <p:nvPr/>
            </p:nvSpPr>
            <p:spPr bwMode="auto">
              <a:xfrm flipV="1">
                <a:off x="1503" y="504"/>
                <a:ext cx="4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42" name="Line 1445"/>
              <p:cNvSpPr>
                <a:spLocks noChangeShapeType="1"/>
              </p:cNvSpPr>
              <p:nvPr/>
            </p:nvSpPr>
            <p:spPr bwMode="auto">
              <a:xfrm flipH="1" flipV="1">
                <a:off x="1512" y="312"/>
                <a:ext cx="34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43" name="Line 1444"/>
              <p:cNvSpPr>
                <a:spLocks noChangeShapeType="1"/>
              </p:cNvSpPr>
              <p:nvPr/>
            </p:nvSpPr>
            <p:spPr bwMode="auto">
              <a:xfrm flipV="1">
                <a:off x="1507" y="312"/>
                <a:ext cx="39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44" name="Line 1443"/>
              <p:cNvSpPr>
                <a:spLocks noChangeShapeType="1"/>
              </p:cNvSpPr>
              <p:nvPr/>
            </p:nvSpPr>
            <p:spPr bwMode="auto">
              <a:xfrm flipH="1" flipV="1">
                <a:off x="1507" y="345"/>
                <a:ext cx="44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45" name="Line 1442"/>
              <p:cNvSpPr>
                <a:spLocks noChangeShapeType="1"/>
              </p:cNvSpPr>
              <p:nvPr/>
            </p:nvSpPr>
            <p:spPr bwMode="auto">
              <a:xfrm flipV="1">
                <a:off x="1507" y="345"/>
                <a:ext cx="39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46" name="Freeform 1441"/>
              <p:cNvSpPr>
                <a:spLocks/>
              </p:cNvSpPr>
              <p:nvPr/>
            </p:nvSpPr>
            <p:spPr bwMode="auto">
              <a:xfrm>
                <a:off x="1531" y="254"/>
                <a:ext cx="5" cy="58"/>
              </a:xfrm>
              <a:custGeom>
                <a:avLst/>
                <a:gdLst>
                  <a:gd name="T0" fmla="*/ 5 w 5"/>
                  <a:gd name="T1" fmla="*/ 19 h 58"/>
                  <a:gd name="T2" fmla="*/ 0 w 5"/>
                  <a:gd name="T3" fmla="*/ 5 h 58"/>
                  <a:gd name="T4" fmla="*/ 0 w 5"/>
                  <a:gd name="T5" fmla="*/ 0 h 58"/>
                  <a:gd name="T6" fmla="*/ 0 w 5"/>
                  <a:gd name="T7" fmla="*/ 5 h 58"/>
                  <a:gd name="T8" fmla="*/ 0 w 5"/>
                  <a:gd name="T9" fmla="*/ 0 h 58"/>
                  <a:gd name="T10" fmla="*/ 0 w 5"/>
                  <a:gd name="T11" fmla="*/ 5 h 58"/>
                  <a:gd name="T12" fmla="*/ 0 w 5"/>
                  <a:gd name="T13" fmla="*/ 19 h 58"/>
                  <a:gd name="T14" fmla="*/ 0 w 5"/>
                  <a:gd name="T15" fmla="*/ 58 h 58"/>
                  <a:gd name="T16" fmla="*/ 0 w 5"/>
                  <a:gd name="T17" fmla="*/ 58 h 58"/>
                  <a:gd name="T18" fmla="*/ 5 w 5"/>
                  <a:gd name="T19" fmla="*/ 58 h 58"/>
                  <a:gd name="T20" fmla="*/ 5 w 5"/>
                  <a:gd name="T21" fmla="*/ 1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8">
                    <a:moveTo>
                      <a:pt x="5" y="19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19"/>
                    </a:lnTo>
                    <a:lnTo>
                      <a:pt x="0" y="58"/>
                    </a:lnTo>
                    <a:lnTo>
                      <a:pt x="5" y="58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CF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47" name="Freeform 1440"/>
              <p:cNvSpPr>
                <a:spLocks/>
              </p:cNvSpPr>
              <p:nvPr/>
            </p:nvSpPr>
            <p:spPr bwMode="auto">
              <a:xfrm>
                <a:off x="1531" y="254"/>
                <a:ext cx="5" cy="58"/>
              </a:xfrm>
              <a:custGeom>
                <a:avLst/>
                <a:gdLst>
                  <a:gd name="T0" fmla="*/ 5 w 5"/>
                  <a:gd name="T1" fmla="*/ 19 h 58"/>
                  <a:gd name="T2" fmla="*/ 0 w 5"/>
                  <a:gd name="T3" fmla="*/ 5 h 58"/>
                  <a:gd name="T4" fmla="*/ 0 w 5"/>
                  <a:gd name="T5" fmla="*/ 0 h 58"/>
                  <a:gd name="T6" fmla="*/ 0 w 5"/>
                  <a:gd name="T7" fmla="*/ 5 h 58"/>
                  <a:gd name="T8" fmla="*/ 0 w 5"/>
                  <a:gd name="T9" fmla="*/ 0 h 58"/>
                  <a:gd name="T10" fmla="*/ 0 w 5"/>
                  <a:gd name="T11" fmla="*/ 5 h 58"/>
                  <a:gd name="T12" fmla="*/ 0 w 5"/>
                  <a:gd name="T13" fmla="*/ 19 h 58"/>
                  <a:gd name="T14" fmla="*/ 0 w 5"/>
                  <a:gd name="T15" fmla="*/ 58 h 58"/>
                  <a:gd name="T16" fmla="*/ 0 w 5"/>
                  <a:gd name="T17" fmla="*/ 58 h 58"/>
                  <a:gd name="T18" fmla="*/ 5 w 5"/>
                  <a:gd name="T19" fmla="*/ 58 h 58"/>
                  <a:gd name="T20" fmla="*/ 5 w 5"/>
                  <a:gd name="T21" fmla="*/ 1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8">
                    <a:moveTo>
                      <a:pt x="5" y="19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19"/>
                    </a:lnTo>
                    <a:lnTo>
                      <a:pt x="0" y="58"/>
                    </a:lnTo>
                    <a:lnTo>
                      <a:pt x="5" y="58"/>
                    </a:lnTo>
                    <a:lnTo>
                      <a:pt x="5" y="19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48" name="Freeform 1439"/>
              <p:cNvSpPr>
                <a:spLocks/>
              </p:cNvSpPr>
              <p:nvPr/>
            </p:nvSpPr>
            <p:spPr bwMode="auto">
              <a:xfrm>
                <a:off x="1455" y="268"/>
                <a:ext cx="76" cy="53"/>
              </a:xfrm>
              <a:custGeom>
                <a:avLst/>
                <a:gdLst>
                  <a:gd name="T0" fmla="*/ 76 w 76"/>
                  <a:gd name="T1" fmla="*/ 0 h 53"/>
                  <a:gd name="T2" fmla="*/ 0 w 76"/>
                  <a:gd name="T3" fmla="*/ 10 h 53"/>
                  <a:gd name="T4" fmla="*/ 0 w 76"/>
                  <a:gd name="T5" fmla="*/ 53 h 53"/>
                  <a:gd name="T6" fmla="*/ 76 w 76"/>
                  <a:gd name="T7" fmla="*/ 29 h 53"/>
                  <a:gd name="T8" fmla="*/ 76 w 76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53">
                    <a:moveTo>
                      <a:pt x="76" y="0"/>
                    </a:moveTo>
                    <a:lnTo>
                      <a:pt x="0" y="10"/>
                    </a:lnTo>
                    <a:lnTo>
                      <a:pt x="0" y="53"/>
                    </a:lnTo>
                    <a:lnTo>
                      <a:pt x="76" y="29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737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49" name="Freeform 1438"/>
              <p:cNvSpPr>
                <a:spLocks/>
              </p:cNvSpPr>
              <p:nvPr/>
            </p:nvSpPr>
            <p:spPr bwMode="auto">
              <a:xfrm>
                <a:off x="1455" y="268"/>
                <a:ext cx="76" cy="53"/>
              </a:xfrm>
              <a:custGeom>
                <a:avLst/>
                <a:gdLst>
                  <a:gd name="T0" fmla="*/ 76 w 76"/>
                  <a:gd name="T1" fmla="*/ 0 h 53"/>
                  <a:gd name="T2" fmla="*/ 0 w 76"/>
                  <a:gd name="T3" fmla="*/ 10 h 53"/>
                  <a:gd name="T4" fmla="*/ 0 w 76"/>
                  <a:gd name="T5" fmla="*/ 53 h 53"/>
                  <a:gd name="T6" fmla="*/ 76 w 76"/>
                  <a:gd name="T7" fmla="*/ 29 h 53"/>
                  <a:gd name="T8" fmla="*/ 76 w 76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53">
                    <a:moveTo>
                      <a:pt x="76" y="0"/>
                    </a:moveTo>
                    <a:lnTo>
                      <a:pt x="0" y="10"/>
                    </a:lnTo>
                    <a:lnTo>
                      <a:pt x="0" y="53"/>
                    </a:lnTo>
                    <a:lnTo>
                      <a:pt x="76" y="29"/>
                    </a:lnTo>
                    <a:lnTo>
                      <a:pt x="76" y="0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50" name="Freeform 1437"/>
              <p:cNvSpPr>
                <a:spLocks/>
              </p:cNvSpPr>
              <p:nvPr/>
            </p:nvSpPr>
            <p:spPr bwMode="auto">
              <a:xfrm>
                <a:off x="1531" y="268"/>
                <a:ext cx="63" cy="53"/>
              </a:xfrm>
              <a:custGeom>
                <a:avLst/>
                <a:gdLst>
                  <a:gd name="T0" fmla="*/ 0 w 63"/>
                  <a:gd name="T1" fmla="*/ 0 h 53"/>
                  <a:gd name="T2" fmla="*/ 63 w 63"/>
                  <a:gd name="T3" fmla="*/ 10 h 53"/>
                  <a:gd name="T4" fmla="*/ 63 w 63"/>
                  <a:gd name="T5" fmla="*/ 53 h 53"/>
                  <a:gd name="T6" fmla="*/ 0 w 63"/>
                  <a:gd name="T7" fmla="*/ 29 h 53"/>
                  <a:gd name="T8" fmla="*/ 0 w 63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3">
                    <a:moveTo>
                      <a:pt x="0" y="0"/>
                    </a:moveTo>
                    <a:lnTo>
                      <a:pt x="63" y="10"/>
                    </a:lnTo>
                    <a:lnTo>
                      <a:pt x="63" y="53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51" name="Freeform 1436"/>
              <p:cNvSpPr>
                <a:spLocks/>
              </p:cNvSpPr>
              <p:nvPr/>
            </p:nvSpPr>
            <p:spPr bwMode="auto">
              <a:xfrm>
                <a:off x="1531" y="268"/>
                <a:ext cx="63" cy="53"/>
              </a:xfrm>
              <a:custGeom>
                <a:avLst/>
                <a:gdLst>
                  <a:gd name="T0" fmla="*/ 0 w 63"/>
                  <a:gd name="T1" fmla="*/ 0 h 53"/>
                  <a:gd name="T2" fmla="*/ 63 w 63"/>
                  <a:gd name="T3" fmla="*/ 10 h 53"/>
                  <a:gd name="T4" fmla="*/ 63 w 63"/>
                  <a:gd name="T5" fmla="*/ 53 h 53"/>
                  <a:gd name="T6" fmla="*/ 0 w 63"/>
                  <a:gd name="T7" fmla="*/ 29 h 53"/>
                  <a:gd name="T8" fmla="*/ 0 w 63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3">
                    <a:moveTo>
                      <a:pt x="0" y="0"/>
                    </a:moveTo>
                    <a:lnTo>
                      <a:pt x="63" y="10"/>
                    </a:lnTo>
                    <a:lnTo>
                      <a:pt x="63" y="53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52" name="Freeform 1435"/>
              <p:cNvSpPr>
                <a:spLocks/>
              </p:cNvSpPr>
              <p:nvPr/>
            </p:nvSpPr>
            <p:spPr bwMode="auto">
              <a:xfrm>
                <a:off x="1594" y="249"/>
                <a:ext cx="5" cy="72"/>
              </a:xfrm>
              <a:custGeom>
                <a:avLst/>
                <a:gdLst>
                  <a:gd name="T0" fmla="*/ 5 w 5"/>
                  <a:gd name="T1" fmla="*/ 19 h 72"/>
                  <a:gd name="T2" fmla="*/ 5 w 5"/>
                  <a:gd name="T3" fmla="*/ 0 h 72"/>
                  <a:gd name="T4" fmla="*/ 0 w 5"/>
                  <a:gd name="T5" fmla="*/ 19 h 72"/>
                  <a:gd name="T6" fmla="*/ 0 w 5"/>
                  <a:gd name="T7" fmla="*/ 72 h 72"/>
                  <a:gd name="T8" fmla="*/ 5 w 5"/>
                  <a:gd name="T9" fmla="*/ 72 h 72"/>
                  <a:gd name="T10" fmla="*/ 5 w 5"/>
                  <a:gd name="T11" fmla="*/ 72 h 72"/>
                  <a:gd name="T12" fmla="*/ 5 w 5"/>
                  <a:gd name="T13" fmla="*/ 1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2">
                    <a:moveTo>
                      <a:pt x="5" y="19"/>
                    </a:moveTo>
                    <a:lnTo>
                      <a:pt x="5" y="0"/>
                    </a:lnTo>
                    <a:lnTo>
                      <a:pt x="0" y="19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CF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53" name="Freeform 1434"/>
              <p:cNvSpPr>
                <a:spLocks/>
              </p:cNvSpPr>
              <p:nvPr/>
            </p:nvSpPr>
            <p:spPr bwMode="auto">
              <a:xfrm>
                <a:off x="1594" y="249"/>
                <a:ext cx="5" cy="72"/>
              </a:xfrm>
              <a:custGeom>
                <a:avLst/>
                <a:gdLst>
                  <a:gd name="T0" fmla="*/ 5 w 5"/>
                  <a:gd name="T1" fmla="*/ 19 h 72"/>
                  <a:gd name="T2" fmla="*/ 5 w 5"/>
                  <a:gd name="T3" fmla="*/ 0 h 72"/>
                  <a:gd name="T4" fmla="*/ 0 w 5"/>
                  <a:gd name="T5" fmla="*/ 19 h 72"/>
                  <a:gd name="T6" fmla="*/ 0 w 5"/>
                  <a:gd name="T7" fmla="*/ 72 h 72"/>
                  <a:gd name="T8" fmla="*/ 5 w 5"/>
                  <a:gd name="T9" fmla="*/ 72 h 72"/>
                  <a:gd name="T10" fmla="*/ 5 w 5"/>
                  <a:gd name="T11" fmla="*/ 72 h 72"/>
                  <a:gd name="T12" fmla="*/ 5 w 5"/>
                  <a:gd name="T13" fmla="*/ 1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2">
                    <a:moveTo>
                      <a:pt x="5" y="19"/>
                    </a:moveTo>
                    <a:lnTo>
                      <a:pt x="5" y="0"/>
                    </a:lnTo>
                    <a:lnTo>
                      <a:pt x="0" y="19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5" y="19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54" name="Freeform 1433"/>
              <p:cNvSpPr>
                <a:spLocks/>
              </p:cNvSpPr>
              <p:nvPr/>
            </p:nvSpPr>
            <p:spPr bwMode="auto">
              <a:xfrm>
                <a:off x="1450" y="249"/>
                <a:ext cx="5" cy="72"/>
              </a:xfrm>
              <a:custGeom>
                <a:avLst/>
                <a:gdLst>
                  <a:gd name="T0" fmla="*/ 5 w 5"/>
                  <a:gd name="T1" fmla="*/ 19 h 72"/>
                  <a:gd name="T2" fmla="*/ 0 w 5"/>
                  <a:gd name="T3" fmla="*/ 0 h 72"/>
                  <a:gd name="T4" fmla="*/ 0 w 5"/>
                  <a:gd name="T5" fmla="*/ 19 h 72"/>
                  <a:gd name="T6" fmla="*/ 0 w 5"/>
                  <a:gd name="T7" fmla="*/ 72 h 72"/>
                  <a:gd name="T8" fmla="*/ 0 w 5"/>
                  <a:gd name="T9" fmla="*/ 72 h 72"/>
                  <a:gd name="T10" fmla="*/ 5 w 5"/>
                  <a:gd name="T11" fmla="*/ 72 h 72"/>
                  <a:gd name="T12" fmla="*/ 5 w 5"/>
                  <a:gd name="T13" fmla="*/ 1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2">
                    <a:moveTo>
                      <a:pt x="5" y="19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CF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55" name="Freeform 1432"/>
              <p:cNvSpPr>
                <a:spLocks/>
              </p:cNvSpPr>
              <p:nvPr/>
            </p:nvSpPr>
            <p:spPr bwMode="auto">
              <a:xfrm>
                <a:off x="1450" y="249"/>
                <a:ext cx="5" cy="72"/>
              </a:xfrm>
              <a:custGeom>
                <a:avLst/>
                <a:gdLst>
                  <a:gd name="T0" fmla="*/ 5 w 5"/>
                  <a:gd name="T1" fmla="*/ 19 h 72"/>
                  <a:gd name="T2" fmla="*/ 0 w 5"/>
                  <a:gd name="T3" fmla="*/ 0 h 72"/>
                  <a:gd name="T4" fmla="*/ 0 w 5"/>
                  <a:gd name="T5" fmla="*/ 19 h 72"/>
                  <a:gd name="T6" fmla="*/ 0 w 5"/>
                  <a:gd name="T7" fmla="*/ 72 h 72"/>
                  <a:gd name="T8" fmla="*/ 0 w 5"/>
                  <a:gd name="T9" fmla="*/ 72 h 72"/>
                  <a:gd name="T10" fmla="*/ 5 w 5"/>
                  <a:gd name="T11" fmla="*/ 72 h 72"/>
                  <a:gd name="T12" fmla="*/ 5 w 5"/>
                  <a:gd name="T13" fmla="*/ 1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2">
                    <a:moveTo>
                      <a:pt x="5" y="19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5" y="19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56" name="Line 1431"/>
              <p:cNvSpPr>
                <a:spLocks noChangeShapeType="1"/>
              </p:cNvSpPr>
              <p:nvPr/>
            </p:nvSpPr>
            <p:spPr bwMode="auto">
              <a:xfrm flipH="1" flipV="1">
                <a:off x="1546" y="316"/>
                <a:ext cx="19" cy="50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57" name="Line 1430"/>
              <p:cNvSpPr>
                <a:spLocks noChangeShapeType="1"/>
              </p:cNvSpPr>
              <p:nvPr/>
            </p:nvSpPr>
            <p:spPr bwMode="auto">
              <a:xfrm flipH="1" flipV="1">
                <a:off x="1531" y="312"/>
                <a:ext cx="10" cy="49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58" name="Line 1429"/>
              <p:cNvSpPr>
                <a:spLocks noChangeShapeType="1"/>
              </p:cNvSpPr>
              <p:nvPr/>
            </p:nvSpPr>
            <p:spPr bwMode="auto">
              <a:xfrm flipH="1" flipV="1">
                <a:off x="1541" y="749"/>
                <a:ext cx="24" cy="76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59" name="Line 1428"/>
              <p:cNvSpPr>
                <a:spLocks noChangeShapeType="1"/>
              </p:cNvSpPr>
              <p:nvPr/>
            </p:nvSpPr>
            <p:spPr bwMode="auto">
              <a:xfrm flipV="1">
                <a:off x="1541" y="763"/>
                <a:ext cx="19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60" name="Line 1427"/>
              <p:cNvSpPr>
                <a:spLocks noChangeShapeType="1"/>
              </p:cNvSpPr>
              <p:nvPr/>
            </p:nvSpPr>
            <p:spPr bwMode="auto">
              <a:xfrm flipH="1" flipV="1">
                <a:off x="1536" y="691"/>
                <a:ext cx="24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61" name="Line 1426"/>
              <p:cNvSpPr>
                <a:spLocks noChangeShapeType="1"/>
              </p:cNvSpPr>
              <p:nvPr/>
            </p:nvSpPr>
            <p:spPr bwMode="auto">
              <a:xfrm flipV="1">
                <a:off x="1541" y="705"/>
                <a:ext cx="19" cy="4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62" name="Line 1425"/>
              <p:cNvSpPr>
                <a:spLocks noChangeShapeType="1"/>
              </p:cNvSpPr>
              <p:nvPr/>
            </p:nvSpPr>
            <p:spPr bwMode="auto">
              <a:xfrm flipH="1" flipV="1">
                <a:off x="1536" y="638"/>
                <a:ext cx="24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63" name="Line 1424"/>
              <p:cNvSpPr>
                <a:spLocks noChangeShapeType="1"/>
              </p:cNvSpPr>
              <p:nvPr/>
            </p:nvSpPr>
            <p:spPr bwMode="auto">
              <a:xfrm flipV="1">
                <a:off x="1536" y="648"/>
                <a:ext cx="19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64" name="Line 1423"/>
              <p:cNvSpPr>
                <a:spLocks noChangeShapeType="1"/>
              </p:cNvSpPr>
              <p:nvPr/>
            </p:nvSpPr>
            <p:spPr bwMode="auto">
              <a:xfrm flipH="1" flipV="1">
                <a:off x="1536" y="590"/>
                <a:ext cx="19" cy="6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65" name="Line 1422"/>
              <p:cNvSpPr>
                <a:spLocks noChangeShapeType="1"/>
              </p:cNvSpPr>
              <p:nvPr/>
            </p:nvSpPr>
            <p:spPr bwMode="auto">
              <a:xfrm flipV="1">
                <a:off x="1536" y="600"/>
                <a:ext cx="19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66" name="Line 1421"/>
              <p:cNvSpPr>
                <a:spLocks noChangeShapeType="1"/>
              </p:cNvSpPr>
              <p:nvPr/>
            </p:nvSpPr>
            <p:spPr bwMode="auto">
              <a:xfrm flipH="1" flipV="1">
                <a:off x="1536" y="542"/>
                <a:ext cx="19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67" name="Line 1420"/>
              <p:cNvSpPr>
                <a:spLocks noChangeShapeType="1"/>
              </p:cNvSpPr>
              <p:nvPr/>
            </p:nvSpPr>
            <p:spPr bwMode="auto">
              <a:xfrm flipV="1">
                <a:off x="1536" y="552"/>
                <a:ext cx="15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68" name="Line 1419"/>
              <p:cNvSpPr>
                <a:spLocks noChangeShapeType="1"/>
              </p:cNvSpPr>
              <p:nvPr/>
            </p:nvSpPr>
            <p:spPr bwMode="auto">
              <a:xfrm flipH="1" flipV="1">
                <a:off x="1531" y="374"/>
                <a:ext cx="20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69" name="Line 1418"/>
              <p:cNvSpPr>
                <a:spLocks noChangeShapeType="1"/>
              </p:cNvSpPr>
              <p:nvPr/>
            </p:nvSpPr>
            <p:spPr bwMode="auto">
              <a:xfrm flipV="1">
                <a:off x="1536" y="384"/>
                <a:ext cx="10" cy="2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70" name="Line 1417"/>
              <p:cNvSpPr>
                <a:spLocks noChangeShapeType="1"/>
              </p:cNvSpPr>
              <p:nvPr/>
            </p:nvSpPr>
            <p:spPr bwMode="auto">
              <a:xfrm flipH="1" flipV="1">
                <a:off x="1536" y="412"/>
                <a:ext cx="15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71" name="Line 1416"/>
              <p:cNvSpPr>
                <a:spLocks noChangeShapeType="1"/>
              </p:cNvSpPr>
              <p:nvPr/>
            </p:nvSpPr>
            <p:spPr bwMode="auto">
              <a:xfrm flipV="1">
                <a:off x="1536" y="422"/>
                <a:ext cx="15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72" name="Line 1415"/>
              <p:cNvSpPr>
                <a:spLocks noChangeShapeType="1"/>
              </p:cNvSpPr>
              <p:nvPr/>
            </p:nvSpPr>
            <p:spPr bwMode="auto">
              <a:xfrm flipH="1" flipV="1">
                <a:off x="1536" y="451"/>
                <a:ext cx="15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73" name="Line 1414"/>
              <p:cNvSpPr>
                <a:spLocks noChangeShapeType="1"/>
              </p:cNvSpPr>
              <p:nvPr/>
            </p:nvSpPr>
            <p:spPr bwMode="auto">
              <a:xfrm flipV="1">
                <a:off x="1536" y="460"/>
                <a:ext cx="15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74" name="Line 1413"/>
              <p:cNvSpPr>
                <a:spLocks noChangeShapeType="1"/>
              </p:cNvSpPr>
              <p:nvPr/>
            </p:nvSpPr>
            <p:spPr bwMode="auto">
              <a:xfrm flipH="1" flipV="1">
                <a:off x="1536" y="499"/>
                <a:ext cx="15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75" name="Line 1412"/>
              <p:cNvSpPr>
                <a:spLocks noChangeShapeType="1"/>
              </p:cNvSpPr>
              <p:nvPr/>
            </p:nvSpPr>
            <p:spPr bwMode="auto">
              <a:xfrm flipV="1">
                <a:off x="1536" y="504"/>
                <a:ext cx="15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76" name="Line 1411"/>
              <p:cNvSpPr>
                <a:spLocks noChangeShapeType="1"/>
              </p:cNvSpPr>
              <p:nvPr/>
            </p:nvSpPr>
            <p:spPr bwMode="auto">
              <a:xfrm flipH="1" flipV="1">
                <a:off x="1531" y="307"/>
                <a:ext cx="15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77" name="Line 1410"/>
              <p:cNvSpPr>
                <a:spLocks noChangeShapeType="1"/>
              </p:cNvSpPr>
              <p:nvPr/>
            </p:nvSpPr>
            <p:spPr bwMode="auto">
              <a:xfrm flipV="1">
                <a:off x="1531" y="312"/>
                <a:ext cx="15" cy="2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78" name="Line 1409"/>
              <p:cNvSpPr>
                <a:spLocks noChangeShapeType="1"/>
              </p:cNvSpPr>
              <p:nvPr/>
            </p:nvSpPr>
            <p:spPr bwMode="auto">
              <a:xfrm flipH="1" flipV="1">
                <a:off x="1531" y="336"/>
                <a:ext cx="15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79" name="Line 1408"/>
              <p:cNvSpPr>
                <a:spLocks noChangeShapeType="1"/>
              </p:cNvSpPr>
              <p:nvPr/>
            </p:nvSpPr>
            <p:spPr bwMode="auto">
              <a:xfrm flipV="1">
                <a:off x="1531" y="345"/>
                <a:ext cx="15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80" name="Line 1407"/>
              <p:cNvSpPr>
                <a:spLocks noChangeShapeType="1"/>
              </p:cNvSpPr>
              <p:nvPr/>
            </p:nvSpPr>
            <p:spPr bwMode="auto">
              <a:xfrm flipH="1" flipV="1">
                <a:off x="1531" y="307"/>
                <a:ext cx="5" cy="50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81" name="Line 1406"/>
              <p:cNvSpPr>
                <a:spLocks noChangeShapeType="1"/>
              </p:cNvSpPr>
              <p:nvPr/>
            </p:nvSpPr>
            <p:spPr bwMode="auto">
              <a:xfrm flipV="1">
                <a:off x="1493" y="316"/>
                <a:ext cx="14" cy="50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82" name="Line 1405"/>
              <p:cNvSpPr>
                <a:spLocks noChangeShapeType="1"/>
              </p:cNvSpPr>
              <p:nvPr/>
            </p:nvSpPr>
            <p:spPr bwMode="auto">
              <a:xfrm flipH="1" flipV="1">
                <a:off x="1531" y="307"/>
                <a:ext cx="5" cy="50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83" name="Line 1404"/>
              <p:cNvSpPr>
                <a:spLocks noChangeShapeType="1"/>
              </p:cNvSpPr>
              <p:nvPr/>
            </p:nvSpPr>
            <p:spPr bwMode="auto">
              <a:xfrm flipV="1">
                <a:off x="1493" y="316"/>
                <a:ext cx="14" cy="50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84" name="Line 1403"/>
              <p:cNvSpPr>
                <a:spLocks noChangeShapeType="1"/>
              </p:cNvSpPr>
              <p:nvPr/>
            </p:nvSpPr>
            <p:spPr bwMode="auto">
              <a:xfrm flipH="1" flipV="1">
                <a:off x="1498" y="763"/>
                <a:ext cx="3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85" name="Line 1402"/>
              <p:cNvSpPr>
                <a:spLocks noChangeShapeType="1"/>
              </p:cNvSpPr>
              <p:nvPr/>
            </p:nvSpPr>
            <p:spPr bwMode="auto">
              <a:xfrm flipV="1">
                <a:off x="1493" y="749"/>
                <a:ext cx="43" cy="76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86" name="Line 1401"/>
              <p:cNvSpPr>
                <a:spLocks noChangeShapeType="1"/>
              </p:cNvSpPr>
              <p:nvPr/>
            </p:nvSpPr>
            <p:spPr bwMode="auto">
              <a:xfrm flipH="1" flipV="1">
                <a:off x="1498" y="763"/>
                <a:ext cx="3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87" name="Line 1400"/>
              <p:cNvSpPr>
                <a:spLocks noChangeShapeType="1"/>
              </p:cNvSpPr>
              <p:nvPr/>
            </p:nvSpPr>
            <p:spPr bwMode="auto">
              <a:xfrm flipV="1">
                <a:off x="1493" y="749"/>
                <a:ext cx="43" cy="76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88" name="Line 1399"/>
              <p:cNvSpPr>
                <a:spLocks noChangeShapeType="1"/>
              </p:cNvSpPr>
              <p:nvPr/>
            </p:nvSpPr>
            <p:spPr bwMode="auto">
              <a:xfrm flipH="1" flipV="1">
                <a:off x="1498" y="705"/>
                <a:ext cx="38" cy="4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89" name="Line 1398"/>
              <p:cNvSpPr>
                <a:spLocks noChangeShapeType="1"/>
              </p:cNvSpPr>
              <p:nvPr/>
            </p:nvSpPr>
            <p:spPr bwMode="auto">
              <a:xfrm flipV="1">
                <a:off x="1498" y="691"/>
                <a:ext cx="38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90" name="Line 1397"/>
              <p:cNvSpPr>
                <a:spLocks noChangeShapeType="1"/>
              </p:cNvSpPr>
              <p:nvPr/>
            </p:nvSpPr>
            <p:spPr bwMode="auto">
              <a:xfrm flipH="1" flipV="1">
                <a:off x="1498" y="705"/>
                <a:ext cx="38" cy="4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91" name="Line 1396"/>
              <p:cNvSpPr>
                <a:spLocks noChangeShapeType="1"/>
              </p:cNvSpPr>
              <p:nvPr/>
            </p:nvSpPr>
            <p:spPr bwMode="auto">
              <a:xfrm flipV="1">
                <a:off x="1498" y="691"/>
                <a:ext cx="38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92" name="Line 1395"/>
              <p:cNvSpPr>
                <a:spLocks noChangeShapeType="1"/>
              </p:cNvSpPr>
              <p:nvPr/>
            </p:nvSpPr>
            <p:spPr bwMode="auto">
              <a:xfrm flipH="1" flipV="1">
                <a:off x="1498" y="648"/>
                <a:ext cx="38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93" name="Line 1394"/>
              <p:cNvSpPr>
                <a:spLocks noChangeShapeType="1"/>
              </p:cNvSpPr>
              <p:nvPr/>
            </p:nvSpPr>
            <p:spPr bwMode="auto">
              <a:xfrm flipV="1">
                <a:off x="1498" y="638"/>
                <a:ext cx="38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94" name="Line 1393"/>
              <p:cNvSpPr>
                <a:spLocks noChangeShapeType="1"/>
              </p:cNvSpPr>
              <p:nvPr/>
            </p:nvSpPr>
            <p:spPr bwMode="auto">
              <a:xfrm flipH="1" flipV="1">
                <a:off x="1498" y="648"/>
                <a:ext cx="38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95" name="Line 1392"/>
              <p:cNvSpPr>
                <a:spLocks noChangeShapeType="1"/>
              </p:cNvSpPr>
              <p:nvPr/>
            </p:nvSpPr>
            <p:spPr bwMode="auto">
              <a:xfrm flipV="1">
                <a:off x="1498" y="638"/>
                <a:ext cx="38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96" name="Line 1391"/>
              <p:cNvSpPr>
                <a:spLocks noChangeShapeType="1"/>
              </p:cNvSpPr>
              <p:nvPr/>
            </p:nvSpPr>
            <p:spPr bwMode="auto">
              <a:xfrm flipH="1" flipV="1">
                <a:off x="1503" y="600"/>
                <a:ext cx="33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97" name="Line 1390"/>
              <p:cNvSpPr>
                <a:spLocks noChangeShapeType="1"/>
              </p:cNvSpPr>
              <p:nvPr/>
            </p:nvSpPr>
            <p:spPr bwMode="auto">
              <a:xfrm flipV="1">
                <a:off x="1498" y="590"/>
                <a:ext cx="33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98" name="Line 1389"/>
              <p:cNvSpPr>
                <a:spLocks noChangeShapeType="1"/>
              </p:cNvSpPr>
              <p:nvPr/>
            </p:nvSpPr>
            <p:spPr bwMode="auto">
              <a:xfrm flipH="1" flipV="1">
                <a:off x="1503" y="600"/>
                <a:ext cx="33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99" name="Line 1388"/>
              <p:cNvSpPr>
                <a:spLocks noChangeShapeType="1"/>
              </p:cNvSpPr>
              <p:nvPr/>
            </p:nvSpPr>
            <p:spPr bwMode="auto">
              <a:xfrm flipV="1">
                <a:off x="1498" y="590"/>
                <a:ext cx="33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00" name="Line 1387"/>
              <p:cNvSpPr>
                <a:spLocks noChangeShapeType="1"/>
              </p:cNvSpPr>
              <p:nvPr/>
            </p:nvSpPr>
            <p:spPr bwMode="auto">
              <a:xfrm flipH="1" flipV="1">
                <a:off x="1503" y="552"/>
                <a:ext cx="33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01" name="Line 1386"/>
              <p:cNvSpPr>
                <a:spLocks noChangeShapeType="1"/>
              </p:cNvSpPr>
              <p:nvPr/>
            </p:nvSpPr>
            <p:spPr bwMode="auto">
              <a:xfrm flipV="1">
                <a:off x="1503" y="542"/>
                <a:ext cx="28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02" name="Line 1385"/>
              <p:cNvSpPr>
                <a:spLocks noChangeShapeType="1"/>
              </p:cNvSpPr>
              <p:nvPr/>
            </p:nvSpPr>
            <p:spPr bwMode="auto">
              <a:xfrm flipH="1" flipV="1">
                <a:off x="1503" y="552"/>
                <a:ext cx="33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03" name="Line 1384"/>
              <p:cNvSpPr>
                <a:spLocks noChangeShapeType="1"/>
              </p:cNvSpPr>
              <p:nvPr/>
            </p:nvSpPr>
            <p:spPr bwMode="auto">
              <a:xfrm flipV="1">
                <a:off x="1503" y="542"/>
                <a:ext cx="28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04" name="Line 1383"/>
              <p:cNvSpPr>
                <a:spLocks noChangeShapeType="1"/>
              </p:cNvSpPr>
              <p:nvPr/>
            </p:nvSpPr>
            <p:spPr bwMode="auto">
              <a:xfrm flipH="1" flipV="1">
                <a:off x="1507" y="379"/>
                <a:ext cx="24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05" name="Line 1382"/>
              <p:cNvSpPr>
                <a:spLocks noChangeShapeType="1"/>
              </p:cNvSpPr>
              <p:nvPr/>
            </p:nvSpPr>
            <p:spPr bwMode="auto">
              <a:xfrm flipV="1">
                <a:off x="1507" y="374"/>
                <a:ext cx="2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06" name="Line 1381"/>
              <p:cNvSpPr>
                <a:spLocks noChangeShapeType="1"/>
              </p:cNvSpPr>
              <p:nvPr/>
            </p:nvSpPr>
            <p:spPr bwMode="auto">
              <a:xfrm flipH="1" flipV="1">
                <a:off x="1507" y="379"/>
                <a:ext cx="24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07" name="Line 1380"/>
              <p:cNvSpPr>
                <a:spLocks noChangeShapeType="1"/>
              </p:cNvSpPr>
              <p:nvPr/>
            </p:nvSpPr>
            <p:spPr bwMode="auto">
              <a:xfrm flipV="1">
                <a:off x="1507" y="374"/>
                <a:ext cx="2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08" name="Line 1379"/>
              <p:cNvSpPr>
                <a:spLocks noChangeShapeType="1"/>
              </p:cNvSpPr>
              <p:nvPr/>
            </p:nvSpPr>
            <p:spPr bwMode="auto">
              <a:xfrm flipH="1" flipV="1">
                <a:off x="1507" y="417"/>
                <a:ext cx="24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09" name="Line 1378"/>
              <p:cNvSpPr>
                <a:spLocks noChangeShapeType="1"/>
              </p:cNvSpPr>
              <p:nvPr/>
            </p:nvSpPr>
            <p:spPr bwMode="auto">
              <a:xfrm flipV="1">
                <a:off x="1507" y="412"/>
                <a:ext cx="24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10" name="Line 1377"/>
              <p:cNvSpPr>
                <a:spLocks noChangeShapeType="1"/>
              </p:cNvSpPr>
              <p:nvPr/>
            </p:nvSpPr>
            <p:spPr bwMode="auto">
              <a:xfrm flipH="1" flipV="1">
                <a:off x="1507" y="417"/>
                <a:ext cx="24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11" name="Line 1376"/>
              <p:cNvSpPr>
                <a:spLocks noChangeShapeType="1"/>
              </p:cNvSpPr>
              <p:nvPr/>
            </p:nvSpPr>
            <p:spPr bwMode="auto">
              <a:xfrm flipV="1">
                <a:off x="1507" y="412"/>
                <a:ext cx="24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12" name="Line 1375"/>
              <p:cNvSpPr>
                <a:spLocks noChangeShapeType="1"/>
              </p:cNvSpPr>
              <p:nvPr/>
            </p:nvSpPr>
            <p:spPr bwMode="auto">
              <a:xfrm flipH="1" flipV="1">
                <a:off x="1507" y="460"/>
                <a:ext cx="29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13" name="Line 1374"/>
              <p:cNvSpPr>
                <a:spLocks noChangeShapeType="1"/>
              </p:cNvSpPr>
              <p:nvPr/>
            </p:nvSpPr>
            <p:spPr bwMode="auto">
              <a:xfrm flipV="1">
                <a:off x="1503" y="451"/>
                <a:ext cx="28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14" name="Line 1373"/>
              <p:cNvSpPr>
                <a:spLocks noChangeShapeType="1"/>
              </p:cNvSpPr>
              <p:nvPr/>
            </p:nvSpPr>
            <p:spPr bwMode="auto">
              <a:xfrm flipH="1" flipV="1">
                <a:off x="1507" y="460"/>
                <a:ext cx="29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15" name="Line 1372"/>
              <p:cNvSpPr>
                <a:spLocks noChangeShapeType="1"/>
              </p:cNvSpPr>
              <p:nvPr/>
            </p:nvSpPr>
            <p:spPr bwMode="auto">
              <a:xfrm flipV="1">
                <a:off x="1503" y="451"/>
                <a:ext cx="28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16" name="Line 1371"/>
              <p:cNvSpPr>
                <a:spLocks noChangeShapeType="1"/>
              </p:cNvSpPr>
              <p:nvPr/>
            </p:nvSpPr>
            <p:spPr bwMode="auto">
              <a:xfrm flipH="1" flipV="1">
                <a:off x="1503" y="504"/>
                <a:ext cx="28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17" name="Line 1370"/>
              <p:cNvSpPr>
                <a:spLocks noChangeShapeType="1"/>
              </p:cNvSpPr>
              <p:nvPr/>
            </p:nvSpPr>
            <p:spPr bwMode="auto">
              <a:xfrm flipV="1">
                <a:off x="1503" y="494"/>
                <a:ext cx="28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18" name="Line 1369"/>
              <p:cNvSpPr>
                <a:spLocks noChangeShapeType="1"/>
              </p:cNvSpPr>
              <p:nvPr/>
            </p:nvSpPr>
            <p:spPr bwMode="auto">
              <a:xfrm flipH="1" flipV="1">
                <a:off x="1503" y="504"/>
                <a:ext cx="28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19" name="Line 1368"/>
              <p:cNvSpPr>
                <a:spLocks noChangeShapeType="1"/>
              </p:cNvSpPr>
              <p:nvPr/>
            </p:nvSpPr>
            <p:spPr bwMode="auto">
              <a:xfrm flipV="1">
                <a:off x="1503" y="494"/>
                <a:ext cx="28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20" name="Line 1367"/>
              <p:cNvSpPr>
                <a:spLocks noChangeShapeType="1"/>
              </p:cNvSpPr>
              <p:nvPr/>
            </p:nvSpPr>
            <p:spPr bwMode="auto">
              <a:xfrm flipH="1" flipV="1">
                <a:off x="1512" y="312"/>
                <a:ext cx="19" cy="2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21" name="Line 1366"/>
              <p:cNvSpPr>
                <a:spLocks noChangeShapeType="1"/>
              </p:cNvSpPr>
              <p:nvPr/>
            </p:nvSpPr>
            <p:spPr bwMode="auto">
              <a:xfrm flipV="1">
                <a:off x="1507" y="302"/>
                <a:ext cx="2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22" name="Line 1365"/>
              <p:cNvSpPr>
                <a:spLocks noChangeShapeType="1"/>
              </p:cNvSpPr>
              <p:nvPr/>
            </p:nvSpPr>
            <p:spPr bwMode="auto">
              <a:xfrm flipH="1" flipV="1">
                <a:off x="1507" y="340"/>
                <a:ext cx="24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23" name="Line 1364"/>
              <p:cNvSpPr>
                <a:spLocks noChangeShapeType="1"/>
              </p:cNvSpPr>
              <p:nvPr/>
            </p:nvSpPr>
            <p:spPr bwMode="auto">
              <a:xfrm flipV="1">
                <a:off x="1507" y="336"/>
                <a:ext cx="2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24" name="Line 1363"/>
              <p:cNvSpPr>
                <a:spLocks noChangeShapeType="1"/>
              </p:cNvSpPr>
              <p:nvPr/>
            </p:nvSpPr>
            <p:spPr bwMode="auto">
              <a:xfrm flipH="1" flipV="1">
                <a:off x="1512" y="312"/>
                <a:ext cx="19" cy="2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25" name="Line 1362"/>
              <p:cNvSpPr>
                <a:spLocks noChangeShapeType="1"/>
              </p:cNvSpPr>
              <p:nvPr/>
            </p:nvSpPr>
            <p:spPr bwMode="auto">
              <a:xfrm flipV="1">
                <a:off x="1507" y="302"/>
                <a:ext cx="2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26" name="Line 1361"/>
              <p:cNvSpPr>
                <a:spLocks noChangeShapeType="1"/>
              </p:cNvSpPr>
              <p:nvPr/>
            </p:nvSpPr>
            <p:spPr bwMode="auto">
              <a:xfrm flipH="1" flipV="1">
                <a:off x="1507" y="340"/>
                <a:ext cx="24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27" name="Line 1360"/>
              <p:cNvSpPr>
                <a:spLocks noChangeShapeType="1"/>
              </p:cNvSpPr>
              <p:nvPr/>
            </p:nvSpPr>
            <p:spPr bwMode="auto">
              <a:xfrm flipV="1">
                <a:off x="1507" y="336"/>
                <a:ext cx="2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28" name="Rectangle 1359"/>
              <p:cNvSpPr>
                <a:spLocks noChangeArrowheads="1"/>
              </p:cNvSpPr>
              <p:nvPr/>
            </p:nvSpPr>
            <p:spPr bwMode="auto">
              <a:xfrm>
                <a:off x="1455" y="278"/>
                <a:ext cx="139" cy="43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29" name="Rectangle 1358"/>
              <p:cNvSpPr>
                <a:spLocks noChangeArrowheads="1"/>
              </p:cNvSpPr>
              <p:nvPr/>
            </p:nvSpPr>
            <p:spPr bwMode="auto">
              <a:xfrm>
                <a:off x="1455" y="278"/>
                <a:ext cx="139" cy="43"/>
              </a:xfrm>
              <a:prstGeom prst="rect">
                <a:avLst/>
              </a:prstGeom>
              <a:noFill/>
              <a:ln w="3175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30" name="Rectangle 1357"/>
              <p:cNvSpPr>
                <a:spLocks noChangeArrowheads="1"/>
              </p:cNvSpPr>
              <p:nvPr/>
            </p:nvSpPr>
            <p:spPr bwMode="auto">
              <a:xfrm>
                <a:off x="1503" y="821"/>
                <a:ext cx="62" cy="19"/>
              </a:xfrm>
              <a:prstGeom prst="rect">
                <a:avLst/>
              </a:prstGeom>
              <a:noFill/>
              <a:ln w="6350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31" name="Rectangle 1356"/>
              <p:cNvSpPr>
                <a:spLocks noChangeArrowheads="1"/>
              </p:cNvSpPr>
              <p:nvPr/>
            </p:nvSpPr>
            <p:spPr bwMode="auto">
              <a:xfrm>
                <a:off x="1507" y="902"/>
                <a:ext cx="165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3dTower.em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6032" name="Rectangle 1355"/>
              <p:cNvSpPr>
                <a:spLocks noChangeArrowheads="1"/>
              </p:cNvSpPr>
              <p:nvPr/>
            </p:nvSpPr>
            <p:spPr bwMode="auto">
              <a:xfrm>
                <a:off x="1507" y="1060"/>
                <a:ext cx="15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f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6033" name="Rectangle 1354"/>
              <p:cNvSpPr>
                <a:spLocks noChangeArrowheads="1"/>
              </p:cNvSpPr>
              <p:nvPr/>
            </p:nvSpPr>
            <p:spPr bwMode="auto">
              <a:xfrm>
                <a:off x="1512" y="902"/>
                <a:ext cx="51" cy="4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6034" name="Rectangle 1353"/>
              <p:cNvSpPr>
                <a:spLocks noChangeArrowheads="1"/>
              </p:cNvSpPr>
              <p:nvPr/>
            </p:nvSpPr>
            <p:spPr bwMode="auto">
              <a:xfrm>
                <a:off x="1450" y="917"/>
                <a:ext cx="51" cy="4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6035" name="Freeform 1352"/>
              <p:cNvSpPr>
                <a:spLocks/>
              </p:cNvSpPr>
              <p:nvPr/>
            </p:nvSpPr>
            <p:spPr bwMode="auto">
              <a:xfrm>
                <a:off x="1541" y="705"/>
                <a:ext cx="38" cy="125"/>
              </a:xfrm>
              <a:custGeom>
                <a:avLst/>
                <a:gdLst>
                  <a:gd name="T0" fmla="*/ 38 w 38"/>
                  <a:gd name="T1" fmla="*/ 125 h 125"/>
                  <a:gd name="T2" fmla="*/ 0 w 38"/>
                  <a:gd name="T3" fmla="*/ 106 h 125"/>
                  <a:gd name="T4" fmla="*/ 0 w 38"/>
                  <a:gd name="T5" fmla="*/ 0 h 125"/>
                  <a:gd name="T6" fmla="*/ 38 w 38"/>
                  <a:gd name="T7" fmla="*/ 20 h 125"/>
                  <a:gd name="T8" fmla="*/ 38 w 38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5">
                    <a:moveTo>
                      <a:pt x="38" y="125"/>
                    </a:moveTo>
                    <a:lnTo>
                      <a:pt x="0" y="106"/>
                    </a:lnTo>
                    <a:lnTo>
                      <a:pt x="0" y="0"/>
                    </a:lnTo>
                    <a:lnTo>
                      <a:pt x="38" y="20"/>
                    </a:lnTo>
                    <a:lnTo>
                      <a:pt x="38" y="125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36" name="Rectangle 1351"/>
              <p:cNvSpPr>
                <a:spLocks noChangeArrowheads="1"/>
              </p:cNvSpPr>
              <p:nvPr/>
            </p:nvSpPr>
            <p:spPr bwMode="auto">
              <a:xfrm>
                <a:off x="1584" y="725"/>
                <a:ext cx="77" cy="105"/>
              </a:xfrm>
              <a:prstGeom prst="rect">
                <a:avLst/>
              </a:prstGeom>
              <a:noFill/>
              <a:ln w="3175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37" name="Freeform 1350"/>
              <p:cNvSpPr>
                <a:spLocks/>
              </p:cNvSpPr>
              <p:nvPr/>
            </p:nvSpPr>
            <p:spPr bwMode="auto">
              <a:xfrm>
                <a:off x="1541" y="705"/>
                <a:ext cx="120" cy="20"/>
              </a:xfrm>
              <a:custGeom>
                <a:avLst/>
                <a:gdLst>
                  <a:gd name="T0" fmla="*/ 77 w 120"/>
                  <a:gd name="T1" fmla="*/ 0 h 20"/>
                  <a:gd name="T2" fmla="*/ 0 w 120"/>
                  <a:gd name="T3" fmla="*/ 0 h 20"/>
                  <a:gd name="T4" fmla="*/ 38 w 120"/>
                  <a:gd name="T5" fmla="*/ 20 h 20"/>
                  <a:gd name="T6" fmla="*/ 120 w 120"/>
                  <a:gd name="T7" fmla="*/ 20 h 20"/>
                  <a:gd name="T8" fmla="*/ 77 w 1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0">
                    <a:moveTo>
                      <a:pt x="77" y="0"/>
                    </a:moveTo>
                    <a:lnTo>
                      <a:pt x="0" y="0"/>
                    </a:lnTo>
                    <a:lnTo>
                      <a:pt x="38" y="20"/>
                    </a:lnTo>
                    <a:lnTo>
                      <a:pt x="120" y="20"/>
                    </a:lnTo>
                    <a:lnTo>
                      <a:pt x="77" y="0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38" name="Freeform 1349"/>
              <p:cNvSpPr>
                <a:spLocks/>
              </p:cNvSpPr>
              <p:nvPr/>
            </p:nvSpPr>
            <p:spPr bwMode="auto">
              <a:xfrm>
                <a:off x="1584" y="768"/>
                <a:ext cx="10" cy="19"/>
              </a:xfrm>
              <a:custGeom>
                <a:avLst/>
                <a:gdLst>
                  <a:gd name="T0" fmla="*/ 10 w 10"/>
                  <a:gd name="T1" fmla="*/ 19 h 19"/>
                  <a:gd name="T2" fmla="*/ 10 w 10"/>
                  <a:gd name="T3" fmla="*/ 19 h 19"/>
                  <a:gd name="T4" fmla="*/ 5 w 10"/>
                  <a:gd name="T5" fmla="*/ 19 h 19"/>
                  <a:gd name="T6" fmla="*/ 5 w 10"/>
                  <a:gd name="T7" fmla="*/ 19 h 19"/>
                  <a:gd name="T8" fmla="*/ 5 w 10"/>
                  <a:gd name="T9" fmla="*/ 19 h 19"/>
                  <a:gd name="T10" fmla="*/ 0 w 10"/>
                  <a:gd name="T11" fmla="*/ 19 h 19"/>
                  <a:gd name="T12" fmla="*/ 0 w 10"/>
                  <a:gd name="T13" fmla="*/ 14 h 19"/>
                  <a:gd name="T14" fmla="*/ 0 w 10"/>
                  <a:gd name="T15" fmla="*/ 9 h 19"/>
                  <a:gd name="T16" fmla="*/ 0 w 10"/>
                  <a:gd name="T17" fmla="*/ 5 h 19"/>
                  <a:gd name="T18" fmla="*/ 0 w 10"/>
                  <a:gd name="T19" fmla="*/ 5 h 19"/>
                  <a:gd name="T20" fmla="*/ 0 w 10"/>
                  <a:gd name="T21" fmla="*/ 5 h 19"/>
                  <a:gd name="T22" fmla="*/ 5 w 10"/>
                  <a:gd name="T23" fmla="*/ 0 h 19"/>
                  <a:gd name="T24" fmla="*/ 5 w 10"/>
                  <a:gd name="T25" fmla="*/ 0 h 19"/>
                  <a:gd name="T26" fmla="*/ 5 w 10"/>
                  <a:gd name="T27" fmla="*/ 0 h 19"/>
                  <a:gd name="T28" fmla="*/ 10 w 10"/>
                  <a:gd name="T29" fmla="*/ 0 h 19"/>
                  <a:gd name="T30" fmla="*/ 10 w 10"/>
                  <a:gd name="T31" fmla="*/ 5 h 19"/>
                  <a:gd name="T32" fmla="*/ 10 w 10"/>
                  <a:gd name="T33" fmla="*/ 19 h 19"/>
                  <a:gd name="T34" fmla="*/ 10 w 10"/>
                  <a:gd name="T3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9">
                    <a:moveTo>
                      <a:pt x="10" y="19"/>
                    </a:moveTo>
                    <a:lnTo>
                      <a:pt x="10" y="19"/>
                    </a:lnTo>
                    <a:lnTo>
                      <a:pt x="5" y="19"/>
                    </a:lnTo>
                    <a:lnTo>
                      <a:pt x="0" y="19"/>
                    </a:lnTo>
                    <a:lnTo>
                      <a:pt x="0" y="14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0" y="5"/>
                    </a:lnTo>
                    <a:lnTo>
                      <a:pt x="10" y="19"/>
                    </a:lnTo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39" name="Line 1348"/>
              <p:cNvSpPr>
                <a:spLocks noChangeShapeType="1"/>
              </p:cNvSpPr>
              <p:nvPr/>
            </p:nvSpPr>
            <p:spPr bwMode="auto">
              <a:xfrm flipH="1" flipV="1">
                <a:off x="1546" y="316"/>
                <a:ext cx="19" cy="509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40" name="Line 1347"/>
              <p:cNvSpPr>
                <a:spLocks noChangeShapeType="1"/>
              </p:cNvSpPr>
              <p:nvPr/>
            </p:nvSpPr>
            <p:spPr bwMode="auto">
              <a:xfrm flipV="1">
                <a:off x="1493" y="316"/>
                <a:ext cx="14" cy="509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41" name="Line 1346"/>
              <p:cNvSpPr>
                <a:spLocks noChangeShapeType="1"/>
              </p:cNvSpPr>
              <p:nvPr/>
            </p:nvSpPr>
            <p:spPr bwMode="auto">
              <a:xfrm flipH="1" flipV="1">
                <a:off x="1498" y="763"/>
                <a:ext cx="67" cy="6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42" name="Line 1345"/>
              <p:cNvSpPr>
                <a:spLocks noChangeShapeType="1"/>
              </p:cNvSpPr>
              <p:nvPr/>
            </p:nvSpPr>
            <p:spPr bwMode="auto">
              <a:xfrm flipV="1">
                <a:off x="1493" y="763"/>
                <a:ext cx="67" cy="6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43" name="Line 1344"/>
              <p:cNvSpPr>
                <a:spLocks noChangeShapeType="1"/>
              </p:cNvSpPr>
              <p:nvPr/>
            </p:nvSpPr>
            <p:spPr bwMode="auto">
              <a:xfrm flipH="1" flipV="1">
                <a:off x="1498" y="705"/>
                <a:ext cx="62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44" name="Line 1343"/>
              <p:cNvSpPr>
                <a:spLocks noChangeShapeType="1"/>
              </p:cNvSpPr>
              <p:nvPr/>
            </p:nvSpPr>
            <p:spPr bwMode="auto">
              <a:xfrm flipV="1">
                <a:off x="1498" y="705"/>
                <a:ext cx="62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45" name="Line 1342"/>
              <p:cNvSpPr>
                <a:spLocks noChangeShapeType="1"/>
              </p:cNvSpPr>
              <p:nvPr/>
            </p:nvSpPr>
            <p:spPr bwMode="auto">
              <a:xfrm flipH="1" flipV="1">
                <a:off x="1498" y="652"/>
                <a:ext cx="62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46" name="Line 1341"/>
              <p:cNvSpPr>
                <a:spLocks noChangeShapeType="1"/>
              </p:cNvSpPr>
              <p:nvPr/>
            </p:nvSpPr>
            <p:spPr bwMode="auto">
              <a:xfrm flipV="1">
                <a:off x="1498" y="652"/>
                <a:ext cx="57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47" name="Line 1340"/>
              <p:cNvSpPr>
                <a:spLocks noChangeShapeType="1"/>
              </p:cNvSpPr>
              <p:nvPr/>
            </p:nvSpPr>
            <p:spPr bwMode="auto">
              <a:xfrm flipH="1" flipV="1">
                <a:off x="1503" y="600"/>
                <a:ext cx="52" cy="5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48" name="Line 1339"/>
              <p:cNvSpPr>
                <a:spLocks noChangeShapeType="1"/>
              </p:cNvSpPr>
              <p:nvPr/>
            </p:nvSpPr>
            <p:spPr bwMode="auto">
              <a:xfrm flipV="1">
                <a:off x="1498" y="600"/>
                <a:ext cx="57" cy="5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49" name="Line 1338"/>
              <p:cNvSpPr>
                <a:spLocks noChangeShapeType="1"/>
              </p:cNvSpPr>
              <p:nvPr/>
            </p:nvSpPr>
            <p:spPr bwMode="auto">
              <a:xfrm flipH="1" flipV="1">
                <a:off x="1503" y="552"/>
                <a:ext cx="52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50" name="Line 1337"/>
              <p:cNvSpPr>
                <a:spLocks noChangeShapeType="1"/>
              </p:cNvSpPr>
              <p:nvPr/>
            </p:nvSpPr>
            <p:spPr bwMode="auto">
              <a:xfrm flipV="1">
                <a:off x="1503" y="552"/>
                <a:ext cx="52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51" name="Line 1336"/>
              <p:cNvSpPr>
                <a:spLocks noChangeShapeType="1"/>
              </p:cNvSpPr>
              <p:nvPr/>
            </p:nvSpPr>
            <p:spPr bwMode="auto">
              <a:xfrm flipH="1" flipV="1">
                <a:off x="1507" y="384"/>
                <a:ext cx="4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52" name="Line 1335"/>
              <p:cNvSpPr>
                <a:spLocks noChangeShapeType="1"/>
              </p:cNvSpPr>
              <p:nvPr/>
            </p:nvSpPr>
            <p:spPr bwMode="auto">
              <a:xfrm flipV="1">
                <a:off x="1507" y="384"/>
                <a:ext cx="4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53" name="Line 1334"/>
              <p:cNvSpPr>
                <a:spLocks noChangeShapeType="1"/>
              </p:cNvSpPr>
              <p:nvPr/>
            </p:nvSpPr>
            <p:spPr bwMode="auto">
              <a:xfrm flipH="1" flipV="1">
                <a:off x="1507" y="422"/>
                <a:ext cx="4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54" name="Line 1333"/>
              <p:cNvSpPr>
                <a:spLocks noChangeShapeType="1"/>
              </p:cNvSpPr>
              <p:nvPr/>
            </p:nvSpPr>
            <p:spPr bwMode="auto">
              <a:xfrm flipV="1">
                <a:off x="1507" y="422"/>
                <a:ext cx="4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55" name="Line 1332"/>
              <p:cNvSpPr>
                <a:spLocks noChangeShapeType="1"/>
              </p:cNvSpPr>
              <p:nvPr/>
            </p:nvSpPr>
            <p:spPr bwMode="auto">
              <a:xfrm flipH="1" flipV="1">
                <a:off x="1507" y="460"/>
                <a:ext cx="48" cy="4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56" name="Line 1331"/>
              <p:cNvSpPr>
                <a:spLocks noChangeShapeType="1"/>
              </p:cNvSpPr>
              <p:nvPr/>
            </p:nvSpPr>
            <p:spPr bwMode="auto">
              <a:xfrm flipV="1">
                <a:off x="1503" y="460"/>
                <a:ext cx="48" cy="4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57" name="Line 1330"/>
              <p:cNvSpPr>
                <a:spLocks noChangeShapeType="1"/>
              </p:cNvSpPr>
              <p:nvPr/>
            </p:nvSpPr>
            <p:spPr bwMode="auto">
              <a:xfrm flipH="1" flipV="1">
                <a:off x="1507" y="504"/>
                <a:ext cx="4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58" name="Line 1329"/>
              <p:cNvSpPr>
                <a:spLocks noChangeShapeType="1"/>
              </p:cNvSpPr>
              <p:nvPr/>
            </p:nvSpPr>
            <p:spPr bwMode="auto">
              <a:xfrm flipV="1">
                <a:off x="1503" y="504"/>
                <a:ext cx="4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59" name="Line 1328"/>
              <p:cNvSpPr>
                <a:spLocks noChangeShapeType="1"/>
              </p:cNvSpPr>
              <p:nvPr/>
            </p:nvSpPr>
            <p:spPr bwMode="auto">
              <a:xfrm flipH="1" flipV="1">
                <a:off x="1512" y="312"/>
                <a:ext cx="34" cy="33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60" name="Line 1327"/>
              <p:cNvSpPr>
                <a:spLocks noChangeShapeType="1"/>
              </p:cNvSpPr>
              <p:nvPr/>
            </p:nvSpPr>
            <p:spPr bwMode="auto">
              <a:xfrm flipV="1">
                <a:off x="1507" y="312"/>
                <a:ext cx="39" cy="33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61" name="Line 1326"/>
              <p:cNvSpPr>
                <a:spLocks noChangeShapeType="1"/>
              </p:cNvSpPr>
              <p:nvPr/>
            </p:nvSpPr>
            <p:spPr bwMode="auto">
              <a:xfrm flipH="1" flipV="1">
                <a:off x="1507" y="345"/>
                <a:ext cx="44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62" name="Line 1325"/>
              <p:cNvSpPr>
                <a:spLocks noChangeShapeType="1"/>
              </p:cNvSpPr>
              <p:nvPr/>
            </p:nvSpPr>
            <p:spPr bwMode="auto">
              <a:xfrm flipV="1">
                <a:off x="1507" y="345"/>
                <a:ext cx="39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63" name="Freeform 1324"/>
              <p:cNvSpPr>
                <a:spLocks/>
              </p:cNvSpPr>
              <p:nvPr/>
            </p:nvSpPr>
            <p:spPr bwMode="auto">
              <a:xfrm>
                <a:off x="1531" y="254"/>
                <a:ext cx="5" cy="58"/>
              </a:xfrm>
              <a:custGeom>
                <a:avLst/>
                <a:gdLst>
                  <a:gd name="T0" fmla="*/ 5 w 5"/>
                  <a:gd name="T1" fmla="*/ 19 h 58"/>
                  <a:gd name="T2" fmla="*/ 0 w 5"/>
                  <a:gd name="T3" fmla="*/ 5 h 58"/>
                  <a:gd name="T4" fmla="*/ 0 w 5"/>
                  <a:gd name="T5" fmla="*/ 0 h 58"/>
                  <a:gd name="T6" fmla="*/ 0 w 5"/>
                  <a:gd name="T7" fmla="*/ 5 h 58"/>
                  <a:gd name="T8" fmla="*/ 0 w 5"/>
                  <a:gd name="T9" fmla="*/ 0 h 58"/>
                  <a:gd name="T10" fmla="*/ 0 w 5"/>
                  <a:gd name="T11" fmla="*/ 5 h 58"/>
                  <a:gd name="T12" fmla="*/ 0 w 5"/>
                  <a:gd name="T13" fmla="*/ 19 h 58"/>
                  <a:gd name="T14" fmla="*/ 0 w 5"/>
                  <a:gd name="T15" fmla="*/ 58 h 58"/>
                  <a:gd name="T16" fmla="*/ 0 w 5"/>
                  <a:gd name="T17" fmla="*/ 58 h 58"/>
                  <a:gd name="T18" fmla="*/ 5 w 5"/>
                  <a:gd name="T19" fmla="*/ 58 h 58"/>
                  <a:gd name="T20" fmla="*/ 5 w 5"/>
                  <a:gd name="T21" fmla="*/ 1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8">
                    <a:moveTo>
                      <a:pt x="5" y="19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19"/>
                    </a:lnTo>
                    <a:lnTo>
                      <a:pt x="0" y="58"/>
                    </a:lnTo>
                    <a:lnTo>
                      <a:pt x="5" y="58"/>
                    </a:lnTo>
                    <a:lnTo>
                      <a:pt x="5" y="19"/>
                    </a:lnTo>
                    <a:close/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64" name="Freeform 1323"/>
              <p:cNvSpPr>
                <a:spLocks/>
              </p:cNvSpPr>
              <p:nvPr/>
            </p:nvSpPr>
            <p:spPr bwMode="auto">
              <a:xfrm>
                <a:off x="1455" y="268"/>
                <a:ext cx="76" cy="53"/>
              </a:xfrm>
              <a:custGeom>
                <a:avLst/>
                <a:gdLst>
                  <a:gd name="T0" fmla="*/ 76 w 76"/>
                  <a:gd name="T1" fmla="*/ 0 h 53"/>
                  <a:gd name="T2" fmla="*/ 0 w 76"/>
                  <a:gd name="T3" fmla="*/ 10 h 53"/>
                  <a:gd name="T4" fmla="*/ 0 w 76"/>
                  <a:gd name="T5" fmla="*/ 53 h 53"/>
                  <a:gd name="T6" fmla="*/ 76 w 76"/>
                  <a:gd name="T7" fmla="*/ 29 h 53"/>
                  <a:gd name="T8" fmla="*/ 76 w 76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53">
                    <a:moveTo>
                      <a:pt x="76" y="0"/>
                    </a:moveTo>
                    <a:lnTo>
                      <a:pt x="0" y="10"/>
                    </a:lnTo>
                    <a:lnTo>
                      <a:pt x="0" y="53"/>
                    </a:lnTo>
                    <a:lnTo>
                      <a:pt x="76" y="29"/>
                    </a:lnTo>
                    <a:lnTo>
                      <a:pt x="76" y="0"/>
                    </a:lnTo>
                    <a:close/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65" name="Freeform 1322"/>
              <p:cNvSpPr>
                <a:spLocks/>
              </p:cNvSpPr>
              <p:nvPr/>
            </p:nvSpPr>
            <p:spPr bwMode="auto">
              <a:xfrm>
                <a:off x="1531" y="268"/>
                <a:ext cx="63" cy="53"/>
              </a:xfrm>
              <a:custGeom>
                <a:avLst/>
                <a:gdLst>
                  <a:gd name="T0" fmla="*/ 0 w 63"/>
                  <a:gd name="T1" fmla="*/ 0 h 53"/>
                  <a:gd name="T2" fmla="*/ 63 w 63"/>
                  <a:gd name="T3" fmla="*/ 10 h 53"/>
                  <a:gd name="T4" fmla="*/ 63 w 63"/>
                  <a:gd name="T5" fmla="*/ 53 h 53"/>
                  <a:gd name="T6" fmla="*/ 0 w 63"/>
                  <a:gd name="T7" fmla="*/ 29 h 53"/>
                  <a:gd name="T8" fmla="*/ 0 w 63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3">
                    <a:moveTo>
                      <a:pt x="0" y="0"/>
                    </a:moveTo>
                    <a:lnTo>
                      <a:pt x="63" y="10"/>
                    </a:lnTo>
                    <a:lnTo>
                      <a:pt x="63" y="53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66" name="Freeform 1321"/>
              <p:cNvSpPr>
                <a:spLocks/>
              </p:cNvSpPr>
              <p:nvPr/>
            </p:nvSpPr>
            <p:spPr bwMode="auto">
              <a:xfrm>
                <a:off x="1594" y="249"/>
                <a:ext cx="5" cy="72"/>
              </a:xfrm>
              <a:custGeom>
                <a:avLst/>
                <a:gdLst>
                  <a:gd name="T0" fmla="*/ 5 w 5"/>
                  <a:gd name="T1" fmla="*/ 19 h 72"/>
                  <a:gd name="T2" fmla="*/ 5 w 5"/>
                  <a:gd name="T3" fmla="*/ 0 h 72"/>
                  <a:gd name="T4" fmla="*/ 0 w 5"/>
                  <a:gd name="T5" fmla="*/ 19 h 72"/>
                  <a:gd name="T6" fmla="*/ 0 w 5"/>
                  <a:gd name="T7" fmla="*/ 72 h 72"/>
                  <a:gd name="T8" fmla="*/ 5 w 5"/>
                  <a:gd name="T9" fmla="*/ 72 h 72"/>
                  <a:gd name="T10" fmla="*/ 5 w 5"/>
                  <a:gd name="T11" fmla="*/ 72 h 72"/>
                  <a:gd name="T12" fmla="*/ 5 w 5"/>
                  <a:gd name="T13" fmla="*/ 1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2">
                    <a:moveTo>
                      <a:pt x="5" y="19"/>
                    </a:moveTo>
                    <a:lnTo>
                      <a:pt x="5" y="0"/>
                    </a:lnTo>
                    <a:lnTo>
                      <a:pt x="0" y="19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5" y="19"/>
                    </a:lnTo>
                    <a:close/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67" name="Freeform 1320"/>
              <p:cNvSpPr>
                <a:spLocks/>
              </p:cNvSpPr>
              <p:nvPr/>
            </p:nvSpPr>
            <p:spPr bwMode="auto">
              <a:xfrm>
                <a:off x="1450" y="249"/>
                <a:ext cx="5" cy="72"/>
              </a:xfrm>
              <a:custGeom>
                <a:avLst/>
                <a:gdLst>
                  <a:gd name="T0" fmla="*/ 5 w 5"/>
                  <a:gd name="T1" fmla="*/ 19 h 72"/>
                  <a:gd name="T2" fmla="*/ 5 w 5"/>
                  <a:gd name="T3" fmla="*/ 0 h 72"/>
                  <a:gd name="T4" fmla="*/ 0 w 5"/>
                  <a:gd name="T5" fmla="*/ 19 h 72"/>
                  <a:gd name="T6" fmla="*/ 0 w 5"/>
                  <a:gd name="T7" fmla="*/ 72 h 72"/>
                  <a:gd name="T8" fmla="*/ 5 w 5"/>
                  <a:gd name="T9" fmla="*/ 72 h 72"/>
                  <a:gd name="T10" fmla="*/ 5 w 5"/>
                  <a:gd name="T11" fmla="*/ 72 h 72"/>
                  <a:gd name="T12" fmla="*/ 5 w 5"/>
                  <a:gd name="T13" fmla="*/ 1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2">
                    <a:moveTo>
                      <a:pt x="5" y="19"/>
                    </a:moveTo>
                    <a:lnTo>
                      <a:pt x="5" y="0"/>
                    </a:lnTo>
                    <a:lnTo>
                      <a:pt x="0" y="19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5" y="19"/>
                    </a:lnTo>
                    <a:close/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68" name="Line 1319"/>
              <p:cNvSpPr>
                <a:spLocks noChangeShapeType="1"/>
              </p:cNvSpPr>
              <p:nvPr/>
            </p:nvSpPr>
            <p:spPr bwMode="auto">
              <a:xfrm flipH="1" flipV="1">
                <a:off x="1546" y="316"/>
                <a:ext cx="19" cy="509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69" name="Line 1318"/>
              <p:cNvSpPr>
                <a:spLocks noChangeShapeType="1"/>
              </p:cNvSpPr>
              <p:nvPr/>
            </p:nvSpPr>
            <p:spPr bwMode="auto">
              <a:xfrm flipH="1" flipV="1">
                <a:off x="1531" y="312"/>
                <a:ext cx="10" cy="499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70" name="Line 1317"/>
              <p:cNvSpPr>
                <a:spLocks noChangeShapeType="1"/>
              </p:cNvSpPr>
              <p:nvPr/>
            </p:nvSpPr>
            <p:spPr bwMode="auto">
              <a:xfrm flipH="1" flipV="1">
                <a:off x="1541" y="749"/>
                <a:ext cx="24" cy="76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71" name="Line 1316"/>
              <p:cNvSpPr>
                <a:spLocks noChangeShapeType="1"/>
              </p:cNvSpPr>
              <p:nvPr/>
            </p:nvSpPr>
            <p:spPr bwMode="auto">
              <a:xfrm flipV="1">
                <a:off x="1541" y="763"/>
                <a:ext cx="19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72" name="Line 1315"/>
              <p:cNvSpPr>
                <a:spLocks noChangeShapeType="1"/>
              </p:cNvSpPr>
              <p:nvPr/>
            </p:nvSpPr>
            <p:spPr bwMode="auto">
              <a:xfrm flipH="1" flipV="1">
                <a:off x="1536" y="691"/>
                <a:ext cx="24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73" name="Line 1314"/>
              <p:cNvSpPr>
                <a:spLocks noChangeShapeType="1"/>
              </p:cNvSpPr>
              <p:nvPr/>
            </p:nvSpPr>
            <p:spPr bwMode="auto">
              <a:xfrm flipV="1">
                <a:off x="1541" y="705"/>
                <a:ext cx="19" cy="4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74" name="Line 1313"/>
              <p:cNvSpPr>
                <a:spLocks noChangeShapeType="1"/>
              </p:cNvSpPr>
              <p:nvPr/>
            </p:nvSpPr>
            <p:spPr bwMode="auto">
              <a:xfrm flipH="1" flipV="1">
                <a:off x="1536" y="643"/>
                <a:ext cx="24" cy="6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75" name="Line 1312"/>
              <p:cNvSpPr>
                <a:spLocks noChangeShapeType="1"/>
              </p:cNvSpPr>
              <p:nvPr/>
            </p:nvSpPr>
            <p:spPr bwMode="auto">
              <a:xfrm flipV="1">
                <a:off x="1536" y="648"/>
                <a:ext cx="19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76" name="Line 1311"/>
              <p:cNvSpPr>
                <a:spLocks noChangeShapeType="1"/>
              </p:cNvSpPr>
              <p:nvPr/>
            </p:nvSpPr>
            <p:spPr bwMode="auto">
              <a:xfrm flipH="1" flipV="1">
                <a:off x="1536" y="590"/>
                <a:ext cx="19" cy="6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77" name="Line 1310"/>
              <p:cNvSpPr>
                <a:spLocks noChangeShapeType="1"/>
              </p:cNvSpPr>
              <p:nvPr/>
            </p:nvSpPr>
            <p:spPr bwMode="auto">
              <a:xfrm flipV="1">
                <a:off x="1536" y="600"/>
                <a:ext cx="19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78" name="Line 1309"/>
              <p:cNvSpPr>
                <a:spLocks noChangeShapeType="1"/>
              </p:cNvSpPr>
              <p:nvPr/>
            </p:nvSpPr>
            <p:spPr bwMode="auto">
              <a:xfrm flipH="1" flipV="1">
                <a:off x="1536" y="542"/>
                <a:ext cx="19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79" name="Line 1308"/>
              <p:cNvSpPr>
                <a:spLocks noChangeShapeType="1"/>
              </p:cNvSpPr>
              <p:nvPr/>
            </p:nvSpPr>
            <p:spPr bwMode="auto">
              <a:xfrm flipV="1">
                <a:off x="1536" y="552"/>
                <a:ext cx="15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80" name="Line 1307"/>
              <p:cNvSpPr>
                <a:spLocks noChangeShapeType="1"/>
              </p:cNvSpPr>
              <p:nvPr/>
            </p:nvSpPr>
            <p:spPr bwMode="auto">
              <a:xfrm flipH="1" flipV="1">
                <a:off x="1531" y="374"/>
                <a:ext cx="20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81" name="Line 1306"/>
              <p:cNvSpPr>
                <a:spLocks noChangeShapeType="1"/>
              </p:cNvSpPr>
              <p:nvPr/>
            </p:nvSpPr>
            <p:spPr bwMode="auto">
              <a:xfrm flipV="1">
                <a:off x="1536" y="384"/>
                <a:ext cx="10" cy="2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82" name="Line 1305"/>
              <p:cNvSpPr>
                <a:spLocks noChangeShapeType="1"/>
              </p:cNvSpPr>
              <p:nvPr/>
            </p:nvSpPr>
            <p:spPr bwMode="auto">
              <a:xfrm flipH="1" flipV="1">
                <a:off x="1536" y="412"/>
                <a:ext cx="15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83" name="Line 1304"/>
              <p:cNvSpPr>
                <a:spLocks noChangeShapeType="1"/>
              </p:cNvSpPr>
              <p:nvPr/>
            </p:nvSpPr>
            <p:spPr bwMode="auto">
              <a:xfrm flipV="1">
                <a:off x="1536" y="422"/>
                <a:ext cx="15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84" name="Line 1303"/>
              <p:cNvSpPr>
                <a:spLocks noChangeShapeType="1"/>
              </p:cNvSpPr>
              <p:nvPr/>
            </p:nvSpPr>
            <p:spPr bwMode="auto">
              <a:xfrm flipH="1" flipV="1">
                <a:off x="1536" y="451"/>
                <a:ext cx="15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85" name="Line 1302"/>
              <p:cNvSpPr>
                <a:spLocks noChangeShapeType="1"/>
              </p:cNvSpPr>
              <p:nvPr/>
            </p:nvSpPr>
            <p:spPr bwMode="auto">
              <a:xfrm flipV="1">
                <a:off x="1536" y="460"/>
                <a:ext cx="15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86" name="Line 1301"/>
              <p:cNvSpPr>
                <a:spLocks noChangeShapeType="1"/>
              </p:cNvSpPr>
              <p:nvPr/>
            </p:nvSpPr>
            <p:spPr bwMode="auto">
              <a:xfrm flipH="1" flipV="1">
                <a:off x="1536" y="499"/>
                <a:ext cx="15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87" name="Line 1300"/>
              <p:cNvSpPr>
                <a:spLocks noChangeShapeType="1"/>
              </p:cNvSpPr>
              <p:nvPr/>
            </p:nvSpPr>
            <p:spPr bwMode="auto">
              <a:xfrm flipV="1">
                <a:off x="1536" y="504"/>
                <a:ext cx="15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88" name="Line 1299"/>
              <p:cNvSpPr>
                <a:spLocks noChangeShapeType="1"/>
              </p:cNvSpPr>
              <p:nvPr/>
            </p:nvSpPr>
            <p:spPr bwMode="auto">
              <a:xfrm flipH="1" flipV="1">
                <a:off x="1531" y="307"/>
                <a:ext cx="15" cy="38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89" name="Line 1298"/>
              <p:cNvSpPr>
                <a:spLocks noChangeShapeType="1"/>
              </p:cNvSpPr>
              <p:nvPr/>
            </p:nvSpPr>
            <p:spPr bwMode="auto">
              <a:xfrm flipV="1">
                <a:off x="1531" y="312"/>
                <a:ext cx="15" cy="24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90" name="Line 1297"/>
              <p:cNvSpPr>
                <a:spLocks noChangeShapeType="1"/>
              </p:cNvSpPr>
              <p:nvPr/>
            </p:nvSpPr>
            <p:spPr bwMode="auto">
              <a:xfrm flipH="1" flipV="1">
                <a:off x="1531" y="336"/>
                <a:ext cx="15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91" name="Line 1296"/>
              <p:cNvSpPr>
                <a:spLocks noChangeShapeType="1"/>
              </p:cNvSpPr>
              <p:nvPr/>
            </p:nvSpPr>
            <p:spPr bwMode="auto">
              <a:xfrm flipV="1">
                <a:off x="1531" y="345"/>
                <a:ext cx="15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92" name="Line 1295"/>
              <p:cNvSpPr>
                <a:spLocks noChangeShapeType="1"/>
              </p:cNvSpPr>
              <p:nvPr/>
            </p:nvSpPr>
            <p:spPr bwMode="auto">
              <a:xfrm flipH="1" flipV="1">
                <a:off x="1531" y="307"/>
                <a:ext cx="5" cy="504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93" name="Line 1294"/>
              <p:cNvSpPr>
                <a:spLocks noChangeShapeType="1"/>
              </p:cNvSpPr>
              <p:nvPr/>
            </p:nvSpPr>
            <p:spPr bwMode="auto">
              <a:xfrm flipV="1">
                <a:off x="1493" y="316"/>
                <a:ext cx="14" cy="509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94" name="Line 1293"/>
              <p:cNvSpPr>
                <a:spLocks noChangeShapeType="1"/>
              </p:cNvSpPr>
              <p:nvPr/>
            </p:nvSpPr>
            <p:spPr bwMode="auto">
              <a:xfrm flipH="1" flipV="1">
                <a:off x="1531" y="307"/>
                <a:ext cx="5" cy="504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95" name="Line 1292"/>
              <p:cNvSpPr>
                <a:spLocks noChangeShapeType="1"/>
              </p:cNvSpPr>
              <p:nvPr/>
            </p:nvSpPr>
            <p:spPr bwMode="auto">
              <a:xfrm flipV="1">
                <a:off x="1493" y="316"/>
                <a:ext cx="14" cy="509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96" name="Line 1291"/>
              <p:cNvSpPr>
                <a:spLocks noChangeShapeType="1"/>
              </p:cNvSpPr>
              <p:nvPr/>
            </p:nvSpPr>
            <p:spPr bwMode="auto">
              <a:xfrm flipH="1" flipV="1">
                <a:off x="1498" y="763"/>
                <a:ext cx="3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97" name="Line 1290"/>
              <p:cNvSpPr>
                <a:spLocks noChangeShapeType="1"/>
              </p:cNvSpPr>
              <p:nvPr/>
            </p:nvSpPr>
            <p:spPr bwMode="auto">
              <a:xfrm flipV="1">
                <a:off x="1493" y="749"/>
                <a:ext cx="43" cy="76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98" name="Line 1289"/>
              <p:cNvSpPr>
                <a:spLocks noChangeShapeType="1"/>
              </p:cNvSpPr>
              <p:nvPr/>
            </p:nvSpPr>
            <p:spPr bwMode="auto">
              <a:xfrm flipH="1" flipV="1">
                <a:off x="1498" y="763"/>
                <a:ext cx="3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099" name="Line 1288"/>
              <p:cNvSpPr>
                <a:spLocks noChangeShapeType="1"/>
              </p:cNvSpPr>
              <p:nvPr/>
            </p:nvSpPr>
            <p:spPr bwMode="auto">
              <a:xfrm flipV="1">
                <a:off x="1493" y="749"/>
                <a:ext cx="43" cy="76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100" name="Line 1287"/>
              <p:cNvSpPr>
                <a:spLocks noChangeShapeType="1"/>
              </p:cNvSpPr>
              <p:nvPr/>
            </p:nvSpPr>
            <p:spPr bwMode="auto">
              <a:xfrm flipH="1" flipV="1">
                <a:off x="1498" y="705"/>
                <a:ext cx="38" cy="4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101" name="Line 1286"/>
              <p:cNvSpPr>
                <a:spLocks noChangeShapeType="1"/>
              </p:cNvSpPr>
              <p:nvPr/>
            </p:nvSpPr>
            <p:spPr bwMode="auto">
              <a:xfrm flipV="1">
                <a:off x="1498" y="691"/>
                <a:ext cx="38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102" name="Line 1285"/>
              <p:cNvSpPr>
                <a:spLocks noChangeShapeType="1"/>
              </p:cNvSpPr>
              <p:nvPr/>
            </p:nvSpPr>
            <p:spPr bwMode="auto">
              <a:xfrm flipH="1" flipV="1">
                <a:off x="1498" y="705"/>
                <a:ext cx="38" cy="4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103" name="Line 1284"/>
              <p:cNvSpPr>
                <a:spLocks noChangeShapeType="1"/>
              </p:cNvSpPr>
              <p:nvPr/>
            </p:nvSpPr>
            <p:spPr bwMode="auto">
              <a:xfrm flipV="1">
                <a:off x="1498" y="691"/>
                <a:ext cx="38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104" name="Line 1283"/>
              <p:cNvSpPr>
                <a:spLocks noChangeShapeType="1"/>
              </p:cNvSpPr>
              <p:nvPr/>
            </p:nvSpPr>
            <p:spPr bwMode="auto">
              <a:xfrm flipH="1" flipV="1">
                <a:off x="1498" y="648"/>
                <a:ext cx="38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105" name="Line 1282"/>
              <p:cNvSpPr>
                <a:spLocks noChangeShapeType="1"/>
              </p:cNvSpPr>
              <p:nvPr/>
            </p:nvSpPr>
            <p:spPr bwMode="auto">
              <a:xfrm flipV="1">
                <a:off x="1498" y="638"/>
                <a:ext cx="38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106" name="Line 1281"/>
              <p:cNvSpPr>
                <a:spLocks noChangeShapeType="1"/>
              </p:cNvSpPr>
              <p:nvPr/>
            </p:nvSpPr>
            <p:spPr bwMode="auto">
              <a:xfrm flipH="1" flipV="1">
                <a:off x="1498" y="648"/>
                <a:ext cx="38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107" name="Line 1280"/>
              <p:cNvSpPr>
                <a:spLocks noChangeShapeType="1"/>
              </p:cNvSpPr>
              <p:nvPr/>
            </p:nvSpPr>
            <p:spPr bwMode="auto">
              <a:xfrm flipV="1">
                <a:off x="1498" y="638"/>
                <a:ext cx="38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108" name="Line 1279"/>
              <p:cNvSpPr>
                <a:spLocks noChangeShapeType="1"/>
              </p:cNvSpPr>
              <p:nvPr/>
            </p:nvSpPr>
            <p:spPr bwMode="auto">
              <a:xfrm flipH="1" flipV="1">
                <a:off x="1503" y="600"/>
                <a:ext cx="33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109" name="Line 1278"/>
              <p:cNvSpPr>
                <a:spLocks noChangeShapeType="1"/>
              </p:cNvSpPr>
              <p:nvPr/>
            </p:nvSpPr>
            <p:spPr bwMode="auto">
              <a:xfrm flipV="1">
                <a:off x="1498" y="590"/>
                <a:ext cx="33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pic>
          <p:nvPicPr>
            <p:cNvPr id="14588" name="Picture 127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-356"/>
              <a:ext cx="43" cy="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587" name="Picture 127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" y="-356"/>
              <a:ext cx="44" cy="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453" name="Freeform 1274"/>
            <p:cNvSpPr>
              <a:spLocks/>
            </p:cNvSpPr>
            <p:nvPr/>
          </p:nvSpPr>
          <p:spPr bwMode="auto">
            <a:xfrm>
              <a:off x="3538" y="-303"/>
              <a:ext cx="5" cy="58"/>
            </a:xfrm>
            <a:custGeom>
              <a:avLst/>
              <a:gdLst>
                <a:gd name="T0" fmla="*/ 5 w 5"/>
                <a:gd name="T1" fmla="*/ 14 h 58"/>
                <a:gd name="T2" fmla="*/ 0 w 5"/>
                <a:gd name="T3" fmla="*/ 0 h 58"/>
                <a:gd name="T4" fmla="*/ 0 w 5"/>
                <a:gd name="T5" fmla="*/ 0 h 58"/>
                <a:gd name="T6" fmla="*/ 0 w 5"/>
                <a:gd name="T7" fmla="*/ 0 h 58"/>
                <a:gd name="T8" fmla="*/ 0 w 5"/>
                <a:gd name="T9" fmla="*/ 0 h 58"/>
                <a:gd name="T10" fmla="*/ 0 w 5"/>
                <a:gd name="T11" fmla="*/ 0 h 58"/>
                <a:gd name="T12" fmla="*/ 0 w 5"/>
                <a:gd name="T13" fmla="*/ 14 h 58"/>
                <a:gd name="T14" fmla="*/ 0 w 5"/>
                <a:gd name="T15" fmla="*/ 58 h 58"/>
                <a:gd name="T16" fmla="*/ 0 w 5"/>
                <a:gd name="T17" fmla="*/ 58 h 58"/>
                <a:gd name="T18" fmla="*/ 5 w 5"/>
                <a:gd name="T19" fmla="*/ 58 h 58"/>
                <a:gd name="T20" fmla="*/ 5 w 5"/>
                <a:gd name="T21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8">
                  <a:moveTo>
                    <a:pt x="5" y="14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0" y="58"/>
                  </a:lnTo>
                  <a:lnTo>
                    <a:pt x="5" y="58"/>
                  </a:lnTo>
                  <a:lnTo>
                    <a:pt x="5" y="14"/>
                  </a:lnTo>
                  <a:close/>
                </a:path>
              </a:pathLst>
            </a:custGeom>
            <a:noFill/>
            <a:ln w="3175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454" name="Freeform 1273"/>
            <p:cNvSpPr>
              <a:spLocks/>
            </p:cNvSpPr>
            <p:nvPr/>
          </p:nvSpPr>
          <p:spPr bwMode="auto">
            <a:xfrm>
              <a:off x="3600" y="-308"/>
              <a:ext cx="5" cy="72"/>
            </a:xfrm>
            <a:custGeom>
              <a:avLst/>
              <a:gdLst>
                <a:gd name="T0" fmla="*/ 5 w 5"/>
                <a:gd name="T1" fmla="*/ 19 h 72"/>
                <a:gd name="T2" fmla="*/ 5 w 5"/>
                <a:gd name="T3" fmla="*/ 0 h 72"/>
                <a:gd name="T4" fmla="*/ 0 w 5"/>
                <a:gd name="T5" fmla="*/ 19 h 72"/>
                <a:gd name="T6" fmla="*/ 0 w 5"/>
                <a:gd name="T7" fmla="*/ 72 h 72"/>
                <a:gd name="T8" fmla="*/ 5 w 5"/>
                <a:gd name="T9" fmla="*/ 72 h 72"/>
                <a:gd name="T10" fmla="*/ 5 w 5"/>
                <a:gd name="T11" fmla="*/ 72 h 72"/>
                <a:gd name="T12" fmla="*/ 5 w 5"/>
                <a:gd name="T13" fmla="*/ 1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2">
                  <a:moveTo>
                    <a:pt x="5" y="19"/>
                  </a:moveTo>
                  <a:lnTo>
                    <a:pt x="5" y="0"/>
                  </a:lnTo>
                  <a:lnTo>
                    <a:pt x="0" y="19"/>
                  </a:lnTo>
                  <a:lnTo>
                    <a:pt x="0" y="72"/>
                  </a:lnTo>
                  <a:lnTo>
                    <a:pt x="5" y="72"/>
                  </a:lnTo>
                  <a:lnTo>
                    <a:pt x="5" y="19"/>
                  </a:lnTo>
                  <a:close/>
                </a:path>
              </a:pathLst>
            </a:custGeom>
            <a:noFill/>
            <a:ln w="3175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455" name="Freeform 1272"/>
            <p:cNvSpPr>
              <a:spLocks/>
            </p:cNvSpPr>
            <p:nvPr/>
          </p:nvSpPr>
          <p:spPr bwMode="auto">
            <a:xfrm>
              <a:off x="3452" y="-308"/>
              <a:ext cx="4" cy="72"/>
            </a:xfrm>
            <a:custGeom>
              <a:avLst/>
              <a:gdLst>
                <a:gd name="T0" fmla="*/ 4 w 4"/>
                <a:gd name="T1" fmla="*/ 19 h 72"/>
                <a:gd name="T2" fmla="*/ 4 w 4"/>
                <a:gd name="T3" fmla="*/ 0 h 72"/>
                <a:gd name="T4" fmla="*/ 0 w 4"/>
                <a:gd name="T5" fmla="*/ 19 h 72"/>
                <a:gd name="T6" fmla="*/ 0 w 4"/>
                <a:gd name="T7" fmla="*/ 72 h 72"/>
                <a:gd name="T8" fmla="*/ 4 w 4"/>
                <a:gd name="T9" fmla="*/ 72 h 72"/>
                <a:gd name="T10" fmla="*/ 4 w 4"/>
                <a:gd name="T11" fmla="*/ 72 h 72"/>
                <a:gd name="T12" fmla="*/ 4 w 4"/>
                <a:gd name="T13" fmla="*/ 1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2">
                  <a:moveTo>
                    <a:pt x="4" y="19"/>
                  </a:moveTo>
                  <a:lnTo>
                    <a:pt x="4" y="0"/>
                  </a:lnTo>
                  <a:lnTo>
                    <a:pt x="0" y="19"/>
                  </a:lnTo>
                  <a:lnTo>
                    <a:pt x="0" y="72"/>
                  </a:lnTo>
                  <a:lnTo>
                    <a:pt x="4" y="72"/>
                  </a:lnTo>
                  <a:lnTo>
                    <a:pt x="4" y="19"/>
                  </a:lnTo>
                  <a:close/>
                </a:path>
              </a:pathLst>
            </a:custGeom>
            <a:noFill/>
            <a:ln w="3175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560" name="Freeform 1271"/>
            <p:cNvSpPr>
              <a:spLocks/>
            </p:cNvSpPr>
            <p:nvPr/>
          </p:nvSpPr>
          <p:spPr bwMode="auto">
            <a:xfrm>
              <a:off x="3538" y="-303"/>
              <a:ext cx="5" cy="58"/>
            </a:xfrm>
            <a:custGeom>
              <a:avLst/>
              <a:gdLst>
                <a:gd name="T0" fmla="*/ 5 w 5"/>
                <a:gd name="T1" fmla="*/ 14 h 58"/>
                <a:gd name="T2" fmla="*/ 0 w 5"/>
                <a:gd name="T3" fmla="*/ 0 h 58"/>
                <a:gd name="T4" fmla="*/ 0 w 5"/>
                <a:gd name="T5" fmla="*/ 0 h 58"/>
                <a:gd name="T6" fmla="*/ 0 w 5"/>
                <a:gd name="T7" fmla="*/ 0 h 58"/>
                <a:gd name="T8" fmla="*/ 0 w 5"/>
                <a:gd name="T9" fmla="*/ 0 h 58"/>
                <a:gd name="T10" fmla="*/ 0 w 5"/>
                <a:gd name="T11" fmla="*/ 0 h 58"/>
                <a:gd name="T12" fmla="*/ 0 w 5"/>
                <a:gd name="T13" fmla="*/ 14 h 58"/>
                <a:gd name="T14" fmla="*/ 0 w 5"/>
                <a:gd name="T15" fmla="*/ 58 h 58"/>
                <a:gd name="T16" fmla="*/ 0 w 5"/>
                <a:gd name="T17" fmla="*/ 58 h 58"/>
                <a:gd name="T18" fmla="*/ 5 w 5"/>
                <a:gd name="T19" fmla="*/ 58 h 58"/>
                <a:gd name="T20" fmla="*/ 5 w 5"/>
                <a:gd name="T21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8">
                  <a:moveTo>
                    <a:pt x="5" y="14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0" y="58"/>
                  </a:lnTo>
                  <a:lnTo>
                    <a:pt x="5" y="58"/>
                  </a:lnTo>
                  <a:lnTo>
                    <a:pt x="5" y="14"/>
                  </a:lnTo>
                  <a:close/>
                </a:path>
              </a:pathLst>
            </a:cu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561" name="Freeform 1270"/>
            <p:cNvSpPr>
              <a:spLocks/>
            </p:cNvSpPr>
            <p:nvPr/>
          </p:nvSpPr>
          <p:spPr bwMode="auto">
            <a:xfrm>
              <a:off x="3600" y="-308"/>
              <a:ext cx="5" cy="72"/>
            </a:xfrm>
            <a:custGeom>
              <a:avLst/>
              <a:gdLst>
                <a:gd name="T0" fmla="*/ 5 w 5"/>
                <a:gd name="T1" fmla="*/ 19 h 72"/>
                <a:gd name="T2" fmla="*/ 5 w 5"/>
                <a:gd name="T3" fmla="*/ 0 h 72"/>
                <a:gd name="T4" fmla="*/ 0 w 5"/>
                <a:gd name="T5" fmla="*/ 19 h 72"/>
                <a:gd name="T6" fmla="*/ 0 w 5"/>
                <a:gd name="T7" fmla="*/ 72 h 72"/>
                <a:gd name="T8" fmla="*/ 5 w 5"/>
                <a:gd name="T9" fmla="*/ 72 h 72"/>
                <a:gd name="T10" fmla="*/ 5 w 5"/>
                <a:gd name="T11" fmla="*/ 72 h 72"/>
                <a:gd name="T12" fmla="*/ 5 w 5"/>
                <a:gd name="T13" fmla="*/ 1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2">
                  <a:moveTo>
                    <a:pt x="5" y="19"/>
                  </a:moveTo>
                  <a:lnTo>
                    <a:pt x="5" y="0"/>
                  </a:lnTo>
                  <a:lnTo>
                    <a:pt x="0" y="19"/>
                  </a:lnTo>
                  <a:lnTo>
                    <a:pt x="0" y="72"/>
                  </a:lnTo>
                  <a:lnTo>
                    <a:pt x="5" y="72"/>
                  </a:lnTo>
                  <a:lnTo>
                    <a:pt x="5" y="19"/>
                  </a:lnTo>
                  <a:close/>
                </a:path>
              </a:pathLst>
            </a:cu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562" name="Freeform 1269"/>
            <p:cNvSpPr>
              <a:spLocks/>
            </p:cNvSpPr>
            <p:nvPr/>
          </p:nvSpPr>
          <p:spPr bwMode="auto">
            <a:xfrm>
              <a:off x="3452" y="-308"/>
              <a:ext cx="4" cy="72"/>
            </a:xfrm>
            <a:custGeom>
              <a:avLst/>
              <a:gdLst>
                <a:gd name="T0" fmla="*/ 4 w 4"/>
                <a:gd name="T1" fmla="*/ 19 h 72"/>
                <a:gd name="T2" fmla="*/ 4 w 4"/>
                <a:gd name="T3" fmla="*/ 0 h 72"/>
                <a:gd name="T4" fmla="*/ 0 w 4"/>
                <a:gd name="T5" fmla="*/ 19 h 72"/>
                <a:gd name="T6" fmla="*/ 0 w 4"/>
                <a:gd name="T7" fmla="*/ 72 h 72"/>
                <a:gd name="T8" fmla="*/ 4 w 4"/>
                <a:gd name="T9" fmla="*/ 72 h 72"/>
                <a:gd name="T10" fmla="*/ 4 w 4"/>
                <a:gd name="T11" fmla="*/ 72 h 72"/>
                <a:gd name="T12" fmla="*/ 4 w 4"/>
                <a:gd name="T13" fmla="*/ 1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2">
                  <a:moveTo>
                    <a:pt x="4" y="19"/>
                  </a:moveTo>
                  <a:lnTo>
                    <a:pt x="4" y="0"/>
                  </a:lnTo>
                  <a:lnTo>
                    <a:pt x="0" y="19"/>
                  </a:lnTo>
                  <a:lnTo>
                    <a:pt x="0" y="72"/>
                  </a:lnTo>
                  <a:lnTo>
                    <a:pt x="4" y="72"/>
                  </a:lnTo>
                  <a:lnTo>
                    <a:pt x="4" y="19"/>
                  </a:lnTo>
                  <a:close/>
                </a:path>
              </a:pathLst>
            </a:cu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pic>
          <p:nvPicPr>
            <p:cNvPr id="14580" name="Picture 126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" y="-351"/>
              <a:ext cx="43" cy="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4563" name="Group 756"/>
            <p:cNvGrpSpPr>
              <a:grpSpLocks/>
            </p:cNvGrpSpPr>
            <p:nvPr/>
          </p:nvGrpSpPr>
          <p:grpSpPr bwMode="auto">
            <a:xfrm>
              <a:off x="1332" y="-308"/>
              <a:ext cx="3838" cy="2108"/>
              <a:chOff x="1332" y="-308"/>
              <a:chExt cx="3838" cy="2108"/>
            </a:xfrm>
          </p:grpSpPr>
          <p:sp>
            <p:nvSpPr>
              <p:cNvPr id="14564" name="Line 1267"/>
              <p:cNvSpPr>
                <a:spLocks noChangeShapeType="1"/>
              </p:cNvSpPr>
              <p:nvPr/>
            </p:nvSpPr>
            <p:spPr bwMode="auto">
              <a:xfrm flipH="1" flipV="1">
                <a:off x="1503" y="600"/>
                <a:ext cx="33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65" name="Line 1266"/>
              <p:cNvSpPr>
                <a:spLocks noChangeShapeType="1"/>
              </p:cNvSpPr>
              <p:nvPr/>
            </p:nvSpPr>
            <p:spPr bwMode="auto">
              <a:xfrm flipV="1">
                <a:off x="1498" y="590"/>
                <a:ext cx="33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66" name="Line 1265"/>
              <p:cNvSpPr>
                <a:spLocks noChangeShapeType="1"/>
              </p:cNvSpPr>
              <p:nvPr/>
            </p:nvSpPr>
            <p:spPr bwMode="auto">
              <a:xfrm flipH="1" flipV="1">
                <a:off x="1503" y="552"/>
                <a:ext cx="33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67" name="Line 1264"/>
              <p:cNvSpPr>
                <a:spLocks noChangeShapeType="1"/>
              </p:cNvSpPr>
              <p:nvPr/>
            </p:nvSpPr>
            <p:spPr bwMode="auto">
              <a:xfrm flipV="1">
                <a:off x="1503" y="542"/>
                <a:ext cx="28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68" name="Line 1263"/>
              <p:cNvSpPr>
                <a:spLocks noChangeShapeType="1"/>
              </p:cNvSpPr>
              <p:nvPr/>
            </p:nvSpPr>
            <p:spPr bwMode="auto">
              <a:xfrm flipH="1" flipV="1">
                <a:off x="1503" y="552"/>
                <a:ext cx="33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69" name="Line 1262"/>
              <p:cNvSpPr>
                <a:spLocks noChangeShapeType="1"/>
              </p:cNvSpPr>
              <p:nvPr/>
            </p:nvSpPr>
            <p:spPr bwMode="auto">
              <a:xfrm flipV="1">
                <a:off x="1503" y="542"/>
                <a:ext cx="28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70" name="Line 1261"/>
              <p:cNvSpPr>
                <a:spLocks noChangeShapeType="1"/>
              </p:cNvSpPr>
              <p:nvPr/>
            </p:nvSpPr>
            <p:spPr bwMode="auto">
              <a:xfrm flipH="1" flipV="1">
                <a:off x="1507" y="379"/>
                <a:ext cx="24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71" name="Line 1260"/>
              <p:cNvSpPr>
                <a:spLocks noChangeShapeType="1"/>
              </p:cNvSpPr>
              <p:nvPr/>
            </p:nvSpPr>
            <p:spPr bwMode="auto">
              <a:xfrm flipV="1">
                <a:off x="1507" y="374"/>
                <a:ext cx="2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72" name="Line 1259"/>
              <p:cNvSpPr>
                <a:spLocks noChangeShapeType="1"/>
              </p:cNvSpPr>
              <p:nvPr/>
            </p:nvSpPr>
            <p:spPr bwMode="auto">
              <a:xfrm flipH="1" flipV="1">
                <a:off x="1507" y="379"/>
                <a:ext cx="24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73" name="Line 1258"/>
              <p:cNvSpPr>
                <a:spLocks noChangeShapeType="1"/>
              </p:cNvSpPr>
              <p:nvPr/>
            </p:nvSpPr>
            <p:spPr bwMode="auto">
              <a:xfrm flipV="1">
                <a:off x="1507" y="374"/>
                <a:ext cx="2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74" name="Line 1257"/>
              <p:cNvSpPr>
                <a:spLocks noChangeShapeType="1"/>
              </p:cNvSpPr>
              <p:nvPr/>
            </p:nvSpPr>
            <p:spPr bwMode="auto">
              <a:xfrm flipH="1" flipV="1">
                <a:off x="1507" y="417"/>
                <a:ext cx="24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75" name="Line 1256"/>
              <p:cNvSpPr>
                <a:spLocks noChangeShapeType="1"/>
              </p:cNvSpPr>
              <p:nvPr/>
            </p:nvSpPr>
            <p:spPr bwMode="auto">
              <a:xfrm flipV="1">
                <a:off x="1507" y="412"/>
                <a:ext cx="24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76" name="Line 1255"/>
              <p:cNvSpPr>
                <a:spLocks noChangeShapeType="1"/>
              </p:cNvSpPr>
              <p:nvPr/>
            </p:nvSpPr>
            <p:spPr bwMode="auto">
              <a:xfrm flipH="1" flipV="1">
                <a:off x="1507" y="417"/>
                <a:ext cx="24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77" name="Line 1254"/>
              <p:cNvSpPr>
                <a:spLocks noChangeShapeType="1"/>
              </p:cNvSpPr>
              <p:nvPr/>
            </p:nvSpPr>
            <p:spPr bwMode="auto">
              <a:xfrm flipV="1">
                <a:off x="1507" y="412"/>
                <a:ext cx="24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78" name="Line 1253"/>
              <p:cNvSpPr>
                <a:spLocks noChangeShapeType="1"/>
              </p:cNvSpPr>
              <p:nvPr/>
            </p:nvSpPr>
            <p:spPr bwMode="auto">
              <a:xfrm flipH="1" flipV="1">
                <a:off x="1507" y="460"/>
                <a:ext cx="29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79" name="Line 1252"/>
              <p:cNvSpPr>
                <a:spLocks noChangeShapeType="1"/>
              </p:cNvSpPr>
              <p:nvPr/>
            </p:nvSpPr>
            <p:spPr bwMode="auto">
              <a:xfrm flipV="1">
                <a:off x="1503" y="451"/>
                <a:ext cx="28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81" name="Line 1251"/>
              <p:cNvSpPr>
                <a:spLocks noChangeShapeType="1"/>
              </p:cNvSpPr>
              <p:nvPr/>
            </p:nvSpPr>
            <p:spPr bwMode="auto">
              <a:xfrm flipH="1" flipV="1">
                <a:off x="1507" y="460"/>
                <a:ext cx="29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82" name="Line 1250"/>
              <p:cNvSpPr>
                <a:spLocks noChangeShapeType="1"/>
              </p:cNvSpPr>
              <p:nvPr/>
            </p:nvSpPr>
            <p:spPr bwMode="auto">
              <a:xfrm flipV="1">
                <a:off x="1503" y="451"/>
                <a:ext cx="28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83" name="Line 1249"/>
              <p:cNvSpPr>
                <a:spLocks noChangeShapeType="1"/>
              </p:cNvSpPr>
              <p:nvPr/>
            </p:nvSpPr>
            <p:spPr bwMode="auto">
              <a:xfrm flipH="1" flipV="1">
                <a:off x="1507" y="504"/>
                <a:ext cx="2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84" name="Line 1248"/>
              <p:cNvSpPr>
                <a:spLocks noChangeShapeType="1"/>
              </p:cNvSpPr>
              <p:nvPr/>
            </p:nvSpPr>
            <p:spPr bwMode="auto">
              <a:xfrm flipV="1">
                <a:off x="1503" y="494"/>
                <a:ext cx="28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85" name="Line 1247"/>
              <p:cNvSpPr>
                <a:spLocks noChangeShapeType="1"/>
              </p:cNvSpPr>
              <p:nvPr/>
            </p:nvSpPr>
            <p:spPr bwMode="auto">
              <a:xfrm flipH="1" flipV="1">
                <a:off x="1507" y="504"/>
                <a:ext cx="2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86" name="Line 1246"/>
              <p:cNvSpPr>
                <a:spLocks noChangeShapeType="1"/>
              </p:cNvSpPr>
              <p:nvPr/>
            </p:nvSpPr>
            <p:spPr bwMode="auto">
              <a:xfrm flipV="1">
                <a:off x="1503" y="494"/>
                <a:ext cx="28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89" name="Line 1245"/>
              <p:cNvSpPr>
                <a:spLocks noChangeShapeType="1"/>
              </p:cNvSpPr>
              <p:nvPr/>
            </p:nvSpPr>
            <p:spPr bwMode="auto">
              <a:xfrm flipH="1" flipV="1">
                <a:off x="1512" y="312"/>
                <a:ext cx="19" cy="24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90" name="Line 1244"/>
              <p:cNvSpPr>
                <a:spLocks noChangeShapeType="1"/>
              </p:cNvSpPr>
              <p:nvPr/>
            </p:nvSpPr>
            <p:spPr bwMode="auto">
              <a:xfrm flipV="1">
                <a:off x="1507" y="302"/>
                <a:ext cx="24" cy="38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591" name="Line 1243"/>
              <p:cNvSpPr>
                <a:spLocks noChangeShapeType="1"/>
              </p:cNvSpPr>
              <p:nvPr/>
            </p:nvSpPr>
            <p:spPr bwMode="auto">
              <a:xfrm flipH="1" flipV="1">
                <a:off x="1507" y="340"/>
                <a:ext cx="24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56" name="Line 1242"/>
              <p:cNvSpPr>
                <a:spLocks noChangeShapeType="1"/>
              </p:cNvSpPr>
              <p:nvPr/>
            </p:nvSpPr>
            <p:spPr bwMode="auto">
              <a:xfrm flipV="1">
                <a:off x="1507" y="336"/>
                <a:ext cx="2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57" name="Line 1241"/>
              <p:cNvSpPr>
                <a:spLocks noChangeShapeType="1"/>
              </p:cNvSpPr>
              <p:nvPr/>
            </p:nvSpPr>
            <p:spPr bwMode="auto">
              <a:xfrm flipH="1" flipV="1">
                <a:off x="1512" y="312"/>
                <a:ext cx="19" cy="24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58" name="Line 1240"/>
              <p:cNvSpPr>
                <a:spLocks noChangeShapeType="1"/>
              </p:cNvSpPr>
              <p:nvPr/>
            </p:nvSpPr>
            <p:spPr bwMode="auto">
              <a:xfrm flipV="1">
                <a:off x="1507" y="302"/>
                <a:ext cx="24" cy="38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59" name="Line 1239"/>
              <p:cNvSpPr>
                <a:spLocks noChangeShapeType="1"/>
              </p:cNvSpPr>
              <p:nvPr/>
            </p:nvSpPr>
            <p:spPr bwMode="auto">
              <a:xfrm flipH="1" flipV="1">
                <a:off x="1507" y="340"/>
                <a:ext cx="24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60" name="Line 1238"/>
              <p:cNvSpPr>
                <a:spLocks noChangeShapeType="1"/>
              </p:cNvSpPr>
              <p:nvPr/>
            </p:nvSpPr>
            <p:spPr bwMode="auto">
              <a:xfrm flipV="1">
                <a:off x="1507" y="336"/>
                <a:ext cx="2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61" name="Rectangle 1237"/>
              <p:cNvSpPr>
                <a:spLocks noChangeArrowheads="1"/>
              </p:cNvSpPr>
              <p:nvPr/>
            </p:nvSpPr>
            <p:spPr bwMode="auto">
              <a:xfrm>
                <a:off x="1455" y="278"/>
                <a:ext cx="139" cy="43"/>
              </a:xfrm>
              <a:prstGeom prst="rect">
                <a:avLst/>
              </a:prstGeom>
              <a:solidFill>
                <a:srgbClr val="006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62" name="Rectangle 1236"/>
              <p:cNvSpPr>
                <a:spLocks noChangeArrowheads="1"/>
              </p:cNvSpPr>
              <p:nvPr/>
            </p:nvSpPr>
            <p:spPr bwMode="auto">
              <a:xfrm>
                <a:off x="1455" y="278"/>
                <a:ext cx="139" cy="43"/>
              </a:xfrm>
              <a:prstGeom prst="rect">
                <a:avLst/>
              </a:prstGeom>
              <a:solidFill>
                <a:srgbClr val="006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63" name="Rectangle 1235"/>
              <p:cNvSpPr>
                <a:spLocks noChangeArrowheads="1"/>
              </p:cNvSpPr>
              <p:nvPr/>
            </p:nvSpPr>
            <p:spPr bwMode="auto">
              <a:xfrm>
                <a:off x="1455" y="278"/>
                <a:ext cx="139" cy="43"/>
              </a:xfrm>
              <a:prstGeom prst="rect">
                <a:avLst/>
              </a:prstGeom>
              <a:noFill/>
              <a:ln w="3175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64" name="Rectangle 1234"/>
              <p:cNvSpPr>
                <a:spLocks noChangeArrowheads="1"/>
              </p:cNvSpPr>
              <p:nvPr/>
            </p:nvSpPr>
            <p:spPr bwMode="auto">
              <a:xfrm>
                <a:off x="1503" y="821"/>
                <a:ext cx="62" cy="19"/>
              </a:xfrm>
              <a:prstGeom prst="rect">
                <a:avLst/>
              </a:prstGeom>
              <a:noFill/>
              <a:ln w="6350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65" name="Rectangle 1233"/>
              <p:cNvSpPr>
                <a:spLocks noChangeArrowheads="1"/>
              </p:cNvSpPr>
              <p:nvPr/>
            </p:nvSpPr>
            <p:spPr bwMode="auto">
              <a:xfrm>
                <a:off x="1507" y="902"/>
                <a:ext cx="180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3dTower.emf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66" name="Rectangle 1232"/>
              <p:cNvSpPr>
                <a:spLocks noChangeArrowheads="1"/>
              </p:cNvSpPr>
              <p:nvPr/>
            </p:nvSpPr>
            <p:spPr bwMode="auto">
              <a:xfrm>
                <a:off x="1565" y="744"/>
                <a:ext cx="51" cy="4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67" name="Rectangle 1231"/>
              <p:cNvSpPr>
                <a:spLocks noChangeArrowheads="1"/>
              </p:cNvSpPr>
              <p:nvPr/>
            </p:nvSpPr>
            <p:spPr bwMode="auto">
              <a:xfrm>
                <a:off x="1450" y="917"/>
                <a:ext cx="51" cy="4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68" name="Freeform 1230"/>
              <p:cNvSpPr>
                <a:spLocks/>
              </p:cNvSpPr>
              <p:nvPr/>
            </p:nvSpPr>
            <p:spPr bwMode="auto">
              <a:xfrm>
                <a:off x="2314" y="-284"/>
                <a:ext cx="2856" cy="2084"/>
              </a:xfrm>
              <a:custGeom>
                <a:avLst/>
                <a:gdLst>
                  <a:gd name="T0" fmla="*/ 2851 w 2856"/>
                  <a:gd name="T1" fmla="*/ 936 h 2084"/>
                  <a:gd name="T2" fmla="*/ 2813 w 2856"/>
                  <a:gd name="T3" fmla="*/ 783 h 2084"/>
                  <a:gd name="T4" fmla="*/ 2746 w 2856"/>
                  <a:gd name="T5" fmla="*/ 639 h 2084"/>
                  <a:gd name="T6" fmla="*/ 2650 w 2856"/>
                  <a:gd name="T7" fmla="*/ 504 h 2084"/>
                  <a:gd name="T8" fmla="*/ 2530 w 2856"/>
                  <a:gd name="T9" fmla="*/ 380 h 2084"/>
                  <a:gd name="T10" fmla="*/ 2391 w 2856"/>
                  <a:gd name="T11" fmla="*/ 274 h 2084"/>
                  <a:gd name="T12" fmla="*/ 2227 w 2856"/>
                  <a:gd name="T13" fmla="*/ 178 h 2084"/>
                  <a:gd name="T14" fmla="*/ 2050 w 2856"/>
                  <a:gd name="T15" fmla="*/ 106 h 2084"/>
                  <a:gd name="T16" fmla="*/ 1853 w 2856"/>
                  <a:gd name="T17" fmla="*/ 48 h 2084"/>
                  <a:gd name="T18" fmla="*/ 1646 w 2856"/>
                  <a:gd name="T19" fmla="*/ 15 h 2084"/>
                  <a:gd name="T20" fmla="*/ 1430 w 2856"/>
                  <a:gd name="T21" fmla="*/ 0 h 2084"/>
                  <a:gd name="T22" fmla="*/ 1210 w 2856"/>
                  <a:gd name="T23" fmla="*/ 15 h 2084"/>
                  <a:gd name="T24" fmla="*/ 1003 w 2856"/>
                  <a:gd name="T25" fmla="*/ 48 h 2084"/>
                  <a:gd name="T26" fmla="*/ 811 w 2856"/>
                  <a:gd name="T27" fmla="*/ 106 h 2084"/>
                  <a:gd name="T28" fmla="*/ 629 w 2856"/>
                  <a:gd name="T29" fmla="*/ 183 h 2084"/>
                  <a:gd name="T30" fmla="*/ 470 w 2856"/>
                  <a:gd name="T31" fmla="*/ 274 h 2084"/>
                  <a:gd name="T32" fmla="*/ 326 w 2856"/>
                  <a:gd name="T33" fmla="*/ 380 h 2084"/>
                  <a:gd name="T34" fmla="*/ 206 w 2856"/>
                  <a:gd name="T35" fmla="*/ 504 h 2084"/>
                  <a:gd name="T36" fmla="*/ 115 w 2856"/>
                  <a:gd name="T37" fmla="*/ 639 h 2084"/>
                  <a:gd name="T38" fmla="*/ 48 w 2856"/>
                  <a:gd name="T39" fmla="*/ 783 h 2084"/>
                  <a:gd name="T40" fmla="*/ 9 w 2856"/>
                  <a:gd name="T41" fmla="*/ 936 h 2084"/>
                  <a:gd name="T42" fmla="*/ 5 w 2856"/>
                  <a:gd name="T43" fmla="*/ 1095 h 2084"/>
                  <a:gd name="T44" fmla="*/ 29 w 2856"/>
                  <a:gd name="T45" fmla="*/ 1253 h 2084"/>
                  <a:gd name="T46" fmla="*/ 86 w 2856"/>
                  <a:gd name="T47" fmla="*/ 1402 h 2084"/>
                  <a:gd name="T48" fmla="*/ 173 w 2856"/>
                  <a:gd name="T49" fmla="*/ 1541 h 2084"/>
                  <a:gd name="T50" fmla="*/ 283 w 2856"/>
                  <a:gd name="T51" fmla="*/ 1666 h 2084"/>
                  <a:gd name="T52" fmla="*/ 418 w 2856"/>
                  <a:gd name="T53" fmla="*/ 1782 h 2084"/>
                  <a:gd name="T54" fmla="*/ 576 w 2856"/>
                  <a:gd name="T55" fmla="*/ 1878 h 2084"/>
                  <a:gd name="T56" fmla="*/ 749 w 2856"/>
                  <a:gd name="T57" fmla="*/ 1959 h 2084"/>
                  <a:gd name="T58" fmla="*/ 936 w 2856"/>
                  <a:gd name="T59" fmla="*/ 2022 h 2084"/>
                  <a:gd name="T60" fmla="*/ 1142 w 2856"/>
                  <a:gd name="T61" fmla="*/ 2065 h 2084"/>
                  <a:gd name="T62" fmla="*/ 1354 w 2856"/>
                  <a:gd name="T63" fmla="*/ 2084 h 2084"/>
                  <a:gd name="T64" fmla="*/ 1574 w 2856"/>
                  <a:gd name="T65" fmla="*/ 2079 h 2084"/>
                  <a:gd name="T66" fmla="*/ 1786 w 2856"/>
                  <a:gd name="T67" fmla="*/ 2050 h 2084"/>
                  <a:gd name="T68" fmla="*/ 1982 w 2856"/>
                  <a:gd name="T69" fmla="*/ 2002 h 2084"/>
                  <a:gd name="T70" fmla="*/ 2170 w 2856"/>
                  <a:gd name="T71" fmla="*/ 1935 h 2084"/>
                  <a:gd name="T72" fmla="*/ 2338 w 2856"/>
                  <a:gd name="T73" fmla="*/ 1849 h 2084"/>
                  <a:gd name="T74" fmla="*/ 2487 w 2856"/>
                  <a:gd name="T75" fmla="*/ 1743 h 2084"/>
                  <a:gd name="T76" fmla="*/ 2611 w 2856"/>
                  <a:gd name="T77" fmla="*/ 1623 h 2084"/>
                  <a:gd name="T78" fmla="*/ 2717 w 2856"/>
                  <a:gd name="T79" fmla="*/ 1493 h 2084"/>
                  <a:gd name="T80" fmla="*/ 2794 w 2856"/>
                  <a:gd name="T81" fmla="*/ 1354 h 2084"/>
                  <a:gd name="T82" fmla="*/ 2842 w 2856"/>
                  <a:gd name="T83" fmla="*/ 1201 h 2084"/>
                  <a:gd name="T84" fmla="*/ 2856 w 2856"/>
                  <a:gd name="T85" fmla="*/ 1042 h 2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56" h="2084">
                    <a:moveTo>
                      <a:pt x="2856" y="1042"/>
                    </a:moveTo>
                    <a:lnTo>
                      <a:pt x="2856" y="989"/>
                    </a:lnTo>
                    <a:lnTo>
                      <a:pt x="2851" y="936"/>
                    </a:lnTo>
                    <a:lnTo>
                      <a:pt x="2842" y="884"/>
                    </a:lnTo>
                    <a:lnTo>
                      <a:pt x="2827" y="836"/>
                    </a:lnTo>
                    <a:lnTo>
                      <a:pt x="2813" y="783"/>
                    </a:lnTo>
                    <a:lnTo>
                      <a:pt x="2794" y="735"/>
                    </a:lnTo>
                    <a:lnTo>
                      <a:pt x="2770" y="687"/>
                    </a:lnTo>
                    <a:lnTo>
                      <a:pt x="2746" y="639"/>
                    </a:lnTo>
                    <a:lnTo>
                      <a:pt x="2717" y="591"/>
                    </a:lnTo>
                    <a:lnTo>
                      <a:pt x="2683" y="548"/>
                    </a:lnTo>
                    <a:lnTo>
                      <a:pt x="2650" y="504"/>
                    </a:lnTo>
                    <a:lnTo>
                      <a:pt x="2611" y="461"/>
                    </a:lnTo>
                    <a:lnTo>
                      <a:pt x="2573" y="423"/>
                    </a:lnTo>
                    <a:lnTo>
                      <a:pt x="2530" y="380"/>
                    </a:lnTo>
                    <a:lnTo>
                      <a:pt x="2487" y="346"/>
                    </a:lnTo>
                    <a:lnTo>
                      <a:pt x="2439" y="308"/>
                    </a:lnTo>
                    <a:lnTo>
                      <a:pt x="2391" y="274"/>
                    </a:lnTo>
                    <a:lnTo>
                      <a:pt x="2338" y="240"/>
                    </a:lnTo>
                    <a:lnTo>
                      <a:pt x="2285" y="212"/>
                    </a:lnTo>
                    <a:lnTo>
                      <a:pt x="2227" y="178"/>
                    </a:lnTo>
                    <a:lnTo>
                      <a:pt x="2170" y="154"/>
                    </a:lnTo>
                    <a:lnTo>
                      <a:pt x="2107" y="130"/>
                    </a:lnTo>
                    <a:lnTo>
                      <a:pt x="2050" y="106"/>
                    </a:lnTo>
                    <a:lnTo>
                      <a:pt x="1982" y="87"/>
                    </a:lnTo>
                    <a:lnTo>
                      <a:pt x="1920" y="67"/>
                    </a:lnTo>
                    <a:lnTo>
                      <a:pt x="1853" y="48"/>
                    </a:lnTo>
                    <a:lnTo>
                      <a:pt x="1786" y="34"/>
                    </a:lnTo>
                    <a:lnTo>
                      <a:pt x="1718" y="24"/>
                    </a:lnTo>
                    <a:lnTo>
                      <a:pt x="1646" y="15"/>
                    </a:lnTo>
                    <a:lnTo>
                      <a:pt x="1574" y="10"/>
                    </a:lnTo>
                    <a:lnTo>
                      <a:pt x="1502" y="5"/>
                    </a:lnTo>
                    <a:lnTo>
                      <a:pt x="1430" y="0"/>
                    </a:lnTo>
                    <a:lnTo>
                      <a:pt x="1354" y="5"/>
                    </a:lnTo>
                    <a:lnTo>
                      <a:pt x="1282" y="10"/>
                    </a:lnTo>
                    <a:lnTo>
                      <a:pt x="1210" y="15"/>
                    </a:lnTo>
                    <a:lnTo>
                      <a:pt x="1142" y="24"/>
                    </a:lnTo>
                    <a:lnTo>
                      <a:pt x="1070" y="34"/>
                    </a:lnTo>
                    <a:lnTo>
                      <a:pt x="1003" y="48"/>
                    </a:lnTo>
                    <a:lnTo>
                      <a:pt x="936" y="67"/>
                    </a:lnTo>
                    <a:lnTo>
                      <a:pt x="874" y="87"/>
                    </a:lnTo>
                    <a:lnTo>
                      <a:pt x="811" y="106"/>
                    </a:lnTo>
                    <a:lnTo>
                      <a:pt x="749" y="130"/>
                    </a:lnTo>
                    <a:lnTo>
                      <a:pt x="691" y="154"/>
                    </a:lnTo>
                    <a:lnTo>
                      <a:pt x="629" y="183"/>
                    </a:lnTo>
                    <a:lnTo>
                      <a:pt x="576" y="212"/>
                    </a:lnTo>
                    <a:lnTo>
                      <a:pt x="523" y="240"/>
                    </a:lnTo>
                    <a:lnTo>
                      <a:pt x="470" y="274"/>
                    </a:lnTo>
                    <a:lnTo>
                      <a:pt x="418" y="308"/>
                    </a:lnTo>
                    <a:lnTo>
                      <a:pt x="374" y="346"/>
                    </a:lnTo>
                    <a:lnTo>
                      <a:pt x="326" y="380"/>
                    </a:lnTo>
                    <a:lnTo>
                      <a:pt x="283" y="423"/>
                    </a:lnTo>
                    <a:lnTo>
                      <a:pt x="245" y="461"/>
                    </a:lnTo>
                    <a:lnTo>
                      <a:pt x="206" y="504"/>
                    </a:lnTo>
                    <a:lnTo>
                      <a:pt x="173" y="548"/>
                    </a:lnTo>
                    <a:lnTo>
                      <a:pt x="144" y="591"/>
                    </a:lnTo>
                    <a:lnTo>
                      <a:pt x="115" y="639"/>
                    </a:lnTo>
                    <a:lnTo>
                      <a:pt x="86" y="687"/>
                    </a:lnTo>
                    <a:lnTo>
                      <a:pt x="67" y="735"/>
                    </a:lnTo>
                    <a:lnTo>
                      <a:pt x="48" y="783"/>
                    </a:lnTo>
                    <a:lnTo>
                      <a:pt x="29" y="836"/>
                    </a:lnTo>
                    <a:lnTo>
                      <a:pt x="19" y="884"/>
                    </a:lnTo>
                    <a:lnTo>
                      <a:pt x="9" y="936"/>
                    </a:lnTo>
                    <a:lnTo>
                      <a:pt x="5" y="989"/>
                    </a:lnTo>
                    <a:lnTo>
                      <a:pt x="0" y="1042"/>
                    </a:lnTo>
                    <a:lnTo>
                      <a:pt x="5" y="1095"/>
                    </a:lnTo>
                    <a:lnTo>
                      <a:pt x="9" y="1148"/>
                    </a:lnTo>
                    <a:lnTo>
                      <a:pt x="19" y="1201"/>
                    </a:lnTo>
                    <a:lnTo>
                      <a:pt x="29" y="1253"/>
                    </a:lnTo>
                    <a:lnTo>
                      <a:pt x="48" y="1301"/>
                    </a:lnTo>
                    <a:lnTo>
                      <a:pt x="67" y="1354"/>
                    </a:lnTo>
                    <a:lnTo>
                      <a:pt x="86" y="1402"/>
                    </a:lnTo>
                    <a:lnTo>
                      <a:pt x="115" y="1450"/>
                    </a:lnTo>
                    <a:lnTo>
                      <a:pt x="144" y="1493"/>
                    </a:lnTo>
                    <a:lnTo>
                      <a:pt x="173" y="1541"/>
                    </a:lnTo>
                    <a:lnTo>
                      <a:pt x="206" y="1585"/>
                    </a:lnTo>
                    <a:lnTo>
                      <a:pt x="245" y="1623"/>
                    </a:lnTo>
                    <a:lnTo>
                      <a:pt x="283" y="1666"/>
                    </a:lnTo>
                    <a:lnTo>
                      <a:pt x="326" y="1705"/>
                    </a:lnTo>
                    <a:lnTo>
                      <a:pt x="374" y="1743"/>
                    </a:lnTo>
                    <a:lnTo>
                      <a:pt x="418" y="1782"/>
                    </a:lnTo>
                    <a:lnTo>
                      <a:pt x="470" y="1815"/>
                    </a:lnTo>
                    <a:lnTo>
                      <a:pt x="523" y="1849"/>
                    </a:lnTo>
                    <a:lnTo>
                      <a:pt x="576" y="1878"/>
                    </a:lnTo>
                    <a:lnTo>
                      <a:pt x="629" y="1906"/>
                    </a:lnTo>
                    <a:lnTo>
                      <a:pt x="691" y="1935"/>
                    </a:lnTo>
                    <a:lnTo>
                      <a:pt x="749" y="1959"/>
                    </a:lnTo>
                    <a:lnTo>
                      <a:pt x="811" y="1983"/>
                    </a:lnTo>
                    <a:lnTo>
                      <a:pt x="874" y="2002"/>
                    </a:lnTo>
                    <a:lnTo>
                      <a:pt x="936" y="2022"/>
                    </a:lnTo>
                    <a:lnTo>
                      <a:pt x="1003" y="2036"/>
                    </a:lnTo>
                    <a:lnTo>
                      <a:pt x="1070" y="2050"/>
                    </a:lnTo>
                    <a:lnTo>
                      <a:pt x="1142" y="2065"/>
                    </a:lnTo>
                    <a:lnTo>
                      <a:pt x="1210" y="2074"/>
                    </a:lnTo>
                    <a:lnTo>
                      <a:pt x="1282" y="2079"/>
                    </a:lnTo>
                    <a:lnTo>
                      <a:pt x="1354" y="2084"/>
                    </a:lnTo>
                    <a:lnTo>
                      <a:pt x="1430" y="2084"/>
                    </a:lnTo>
                    <a:lnTo>
                      <a:pt x="1502" y="2084"/>
                    </a:lnTo>
                    <a:lnTo>
                      <a:pt x="1574" y="2079"/>
                    </a:lnTo>
                    <a:lnTo>
                      <a:pt x="1646" y="2074"/>
                    </a:lnTo>
                    <a:lnTo>
                      <a:pt x="1718" y="2065"/>
                    </a:lnTo>
                    <a:lnTo>
                      <a:pt x="1786" y="2050"/>
                    </a:lnTo>
                    <a:lnTo>
                      <a:pt x="1853" y="2036"/>
                    </a:lnTo>
                    <a:lnTo>
                      <a:pt x="1920" y="2022"/>
                    </a:lnTo>
                    <a:lnTo>
                      <a:pt x="1982" y="2002"/>
                    </a:lnTo>
                    <a:lnTo>
                      <a:pt x="2050" y="1983"/>
                    </a:lnTo>
                    <a:lnTo>
                      <a:pt x="2107" y="1959"/>
                    </a:lnTo>
                    <a:lnTo>
                      <a:pt x="2170" y="1935"/>
                    </a:lnTo>
                    <a:lnTo>
                      <a:pt x="2227" y="1906"/>
                    </a:lnTo>
                    <a:lnTo>
                      <a:pt x="2285" y="1878"/>
                    </a:lnTo>
                    <a:lnTo>
                      <a:pt x="2338" y="1849"/>
                    </a:lnTo>
                    <a:lnTo>
                      <a:pt x="2391" y="1815"/>
                    </a:lnTo>
                    <a:lnTo>
                      <a:pt x="2439" y="1782"/>
                    </a:lnTo>
                    <a:lnTo>
                      <a:pt x="2487" y="1743"/>
                    </a:lnTo>
                    <a:lnTo>
                      <a:pt x="2530" y="1705"/>
                    </a:lnTo>
                    <a:lnTo>
                      <a:pt x="2573" y="1666"/>
                    </a:lnTo>
                    <a:lnTo>
                      <a:pt x="2611" y="1623"/>
                    </a:lnTo>
                    <a:lnTo>
                      <a:pt x="2650" y="1585"/>
                    </a:lnTo>
                    <a:lnTo>
                      <a:pt x="2683" y="1541"/>
                    </a:lnTo>
                    <a:lnTo>
                      <a:pt x="2717" y="1493"/>
                    </a:lnTo>
                    <a:lnTo>
                      <a:pt x="2746" y="1450"/>
                    </a:lnTo>
                    <a:lnTo>
                      <a:pt x="2770" y="1402"/>
                    </a:lnTo>
                    <a:lnTo>
                      <a:pt x="2794" y="1354"/>
                    </a:lnTo>
                    <a:lnTo>
                      <a:pt x="2813" y="1301"/>
                    </a:lnTo>
                    <a:lnTo>
                      <a:pt x="2827" y="1253"/>
                    </a:lnTo>
                    <a:lnTo>
                      <a:pt x="2842" y="1201"/>
                    </a:lnTo>
                    <a:lnTo>
                      <a:pt x="2851" y="1148"/>
                    </a:lnTo>
                    <a:lnTo>
                      <a:pt x="2856" y="1095"/>
                    </a:lnTo>
                    <a:lnTo>
                      <a:pt x="2856" y="1042"/>
                    </a:lnTo>
                    <a:close/>
                  </a:path>
                </a:pathLst>
              </a:custGeom>
              <a:solidFill>
                <a:srgbClr val="FF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69" name="Freeform 1229"/>
              <p:cNvSpPr>
                <a:spLocks/>
              </p:cNvSpPr>
              <p:nvPr/>
            </p:nvSpPr>
            <p:spPr bwMode="auto">
              <a:xfrm>
                <a:off x="2314" y="-284"/>
                <a:ext cx="2856" cy="2084"/>
              </a:xfrm>
              <a:custGeom>
                <a:avLst/>
                <a:gdLst>
                  <a:gd name="T0" fmla="*/ 2851 w 2856"/>
                  <a:gd name="T1" fmla="*/ 936 h 2084"/>
                  <a:gd name="T2" fmla="*/ 2813 w 2856"/>
                  <a:gd name="T3" fmla="*/ 783 h 2084"/>
                  <a:gd name="T4" fmla="*/ 2746 w 2856"/>
                  <a:gd name="T5" fmla="*/ 639 h 2084"/>
                  <a:gd name="T6" fmla="*/ 2650 w 2856"/>
                  <a:gd name="T7" fmla="*/ 504 h 2084"/>
                  <a:gd name="T8" fmla="*/ 2530 w 2856"/>
                  <a:gd name="T9" fmla="*/ 380 h 2084"/>
                  <a:gd name="T10" fmla="*/ 2391 w 2856"/>
                  <a:gd name="T11" fmla="*/ 274 h 2084"/>
                  <a:gd name="T12" fmla="*/ 2227 w 2856"/>
                  <a:gd name="T13" fmla="*/ 178 h 2084"/>
                  <a:gd name="T14" fmla="*/ 2050 w 2856"/>
                  <a:gd name="T15" fmla="*/ 106 h 2084"/>
                  <a:gd name="T16" fmla="*/ 1853 w 2856"/>
                  <a:gd name="T17" fmla="*/ 48 h 2084"/>
                  <a:gd name="T18" fmla="*/ 1646 w 2856"/>
                  <a:gd name="T19" fmla="*/ 15 h 2084"/>
                  <a:gd name="T20" fmla="*/ 1430 w 2856"/>
                  <a:gd name="T21" fmla="*/ 0 h 2084"/>
                  <a:gd name="T22" fmla="*/ 1210 w 2856"/>
                  <a:gd name="T23" fmla="*/ 15 h 2084"/>
                  <a:gd name="T24" fmla="*/ 1003 w 2856"/>
                  <a:gd name="T25" fmla="*/ 48 h 2084"/>
                  <a:gd name="T26" fmla="*/ 811 w 2856"/>
                  <a:gd name="T27" fmla="*/ 106 h 2084"/>
                  <a:gd name="T28" fmla="*/ 629 w 2856"/>
                  <a:gd name="T29" fmla="*/ 183 h 2084"/>
                  <a:gd name="T30" fmla="*/ 470 w 2856"/>
                  <a:gd name="T31" fmla="*/ 274 h 2084"/>
                  <a:gd name="T32" fmla="*/ 326 w 2856"/>
                  <a:gd name="T33" fmla="*/ 380 h 2084"/>
                  <a:gd name="T34" fmla="*/ 206 w 2856"/>
                  <a:gd name="T35" fmla="*/ 504 h 2084"/>
                  <a:gd name="T36" fmla="*/ 115 w 2856"/>
                  <a:gd name="T37" fmla="*/ 639 h 2084"/>
                  <a:gd name="T38" fmla="*/ 48 w 2856"/>
                  <a:gd name="T39" fmla="*/ 783 h 2084"/>
                  <a:gd name="T40" fmla="*/ 9 w 2856"/>
                  <a:gd name="T41" fmla="*/ 936 h 2084"/>
                  <a:gd name="T42" fmla="*/ 5 w 2856"/>
                  <a:gd name="T43" fmla="*/ 1095 h 2084"/>
                  <a:gd name="T44" fmla="*/ 29 w 2856"/>
                  <a:gd name="T45" fmla="*/ 1253 h 2084"/>
                  <a:gd name="T46" fmla="*/ 86 w 2856"/>
                  <a:gd name="T47" fmla="*/ 1402 h 2084"/>
                  <a:gd name="T48" fmla="*/ 173 w 2856"/>
                  <a:gd name="T49" fmla="*/ 1541 h 2084"/>
                  <a:gd name="T50" fmla="*/ 283 w 2856"/>
                  <a:gd name="T51" fmla="*/ 1666 h 2084"/>
                  <a:gd name="T52" fmla="*/ 418 w 2856"/>
                  <a:gd name="T53" fmla="*/ 1782 h 2084"/>
                  <a:gd name="T54" fmla="*/ 576 w 2856"/>
                  <a:gd name="T55" fmla="*/ 1878 h 2084"/>
                  <a:gd name="T56" fmla="*/ 749 w 2856"/>
                  <a:gd name="T57" fmla="*/ 1959 h 2084"/>
                  <a:gd name="T58" fmla="*/ 936 w 2856"/>
                  <a:gd name="T59" fmla="*/ 2022 h 2084"/>
                  <a:gd name="T60" fmla="*/ 1142 w 2856"/>
                  <a:gd name="T61" fmla="*/ 2065 h 2084"/>
                  <a:gd name="T62" fmla="*/ 1354 w 2856"/>
                  <a:gd name="T63" fmla="*/ 2084 h 2084"/>
                  <a:gd name="T64" fmla="*/ 1574 w 2856"/>
                  <a:gd name="T65" fmla="*/ 2079 h 2084"/>
                  <a:gd name="T66" fmla="*/ 1786 w 2856"/>
                  <a:gd name="T67" fmla="*/ 2050 h 2084"/>
                  <a:gd name="T68" fmla="*/ 1982 w 2856"/>
                  <a:gd name="T69" fmla="*/ 2002 h 2084"/>
                  <a:gd name="T70" fmla="*/ 2170 w 2856"/>
                  <a:gd name="T71" fmla="*/ 1935 h 2084"/>
                  <a:gd name="T72" fmla="*/ 2338 w 2856"/>
                  <a:gd name="T73" fmla="*/ 1849 h 2084"/>
                  <a:gd name="T74" fmla="*/ 2487 w 2856"/>
                  <a:gd name="T75" fmla="*/ 1743 h 2084"/>
                  <a:gd name="T76" fmla="*/ 2611 w 2856"/>
                  <a:gd name="T77" fmla="*/ 1623 h 2084"/>
                  <a:gd name="T78" fmla="*/ 2717 w 2856"/>
                  <a:gd name="T79" fmla="*/ 1493 h 2084"/>
                  <a:gd name="T80" fmla="*/ 2794 w 2856"/>
                  <a:gd name="T81" fmla="*/ 1354 h 2084"/>
                  <a:gd name="T82" fmla="*/ 2842 w 2856"/>
                  <a:gd name="T83" fmla="*/ 1201 h 2084"/>
                  <a:gd name="T84" fmla="*/ 2856 w 2856"/>
                  <a:gd name="T85" fmla="*/ 1042 h 2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56" h="2084">
                    <a:moveTo>
                      <a:pt x="2856" y="1042"/>
                    </a:moveTo>
                    <a:lnTo>
                      <a:pt x="2856" y="989"/>
                    </a:lnTo>
                    <a:lnTo>
                      <a:pt x="2851" y="936"/>
                    </a:lnTo>
                    <a:lnTo>
                      <a:pt x="2842" y="884"/>
                    </a:lnTo>
                    <a:lnTo>
                      <a:pt x="2827" y="836"/>
                    </a:lnTo>
                    <a:lnTo>
                      <a:pt x="2813" y="783"/>
                    </a:lnTo>
                    <a:lnTo>
                      <a:pt x="2794" y="735"/>
                    </a:lnTo>
                    <a:lnTo>
                      <a:pt x="2770" y="687"/>
                    </a:lnTo>
                    <a:lnTo>
                      <a:pt x="2746" y="639"/>
                    </a:lnTo>
                    <a:lnTo>
                      <a:pt x="2717" y="591"/>
                    </a:lnTo>
                    <a:lnTo>
                      <a:pt x="2683" y="548"/>
                    </a:lnTo>
                    <a:lnTo>
                      <a:pt x="2650" y="504"/>
                    </a:lnTo>
                    <a:lnTo>
                      <a:pt x="2611" y="461"/>
                    </a:lnTo>
                    <a:lnTo>
                      <a:pt x="2573" y="423"/>
                    </a:lnTo>
                    <a:lnTo>
                      <a:pt x="2530" y="380"/>
                    </a:lnTo>
                    <a:lnTo>
                      <a:pt x="2487" y="346"/>
                    </a:lnTo>
                    <a:lnTo>
                      <a:pt x="2439" y="308"/>
                    </a:lnTo>
                    <a:lnTo>
                      <a:pt x="2391" y="274"/>
                    </a:lnTo>
                    <a:lnTo>
                      <a:pt x="2338" y="240"/>
                    </a:lnTo>
                    <a:lnTo>
                      <a:pt x="2285" y="212"/>
                    </a:lnTo>
                    <a:lnTo>
                      <a:pt x="2227" y="178"/>
                    </a:lnTo>
                    <a:lnTo>
                      <a:pt x="2170" y="154"/>
                    </a:lnTo>
                    <a:lnTo>
                      <a:pt x="2107" y="130"/>
                    </a:lnTo>
                    <a:lnTo>
                      <a:pt x="2050" y="106"/>
                    </a:lnTo>
                    <a:lnTo>
                      <a:pt x="1982" y="87"/>
                    </a:lnTo>
                    <a:lnTo>
                      <a:pt x="1920" y="67"/>
                    </a:lnTo>
                    <a:lnTo>
                      <a:pt x="1853" y="48"/>
                    </a:lnTo>
                    <a:lnTo>
                      <a:pt x="1786" y="34"/>
                    </a:lnTo>
                    <a:lnTo>
                      <a:pt x="1718" y="24"/>
                    </a:lnTo>
                    <a:lnTo>
                      <a:pt x="1646" y="15"/>
                    </a:lnTo>
                    <a:lnTo>
                      <a:pt x="1574" y="10"/>
                    </a:lnTo>
                    <a:lnTo>
                      <a:pt x="1502" y="5"/>
                    </a:lnTo>
                    <a:lnTo>
                      <a:pt x="1430" y="0"/>
                    </a:lnTo>
                    <a:lnTo>
                      <a:pt x="1354" y="5"/>
                    </a:lnTo>
                    <a:lnTo>
                      <a:pt x="1282" y="10"/>
                    </a:lnTo>
                    <a:lnTo>
                      <a:pt x="1210" y="15"/>
                    </a:lnTo>
                    <a:lnTo>
                      <a:pt x="1142" y="24"/>
                    </a:lnTo>
                    <a:lnTo>
                      <a:pt x="1070" y="34"/>
                    </a:lnTo>
                    <a:lnTo>
                      <a:pt x="1003" y="48"/>
                    </a:lnTo>
                    <a:lnTo>
                      <a:pt x="936" y="67"/>
                    </a:lnTo>
                    <a:lnTo>
                      <a:pt x="874" y="87"/>
                    </a:lnTo>
                    <a:lnTo>
                      <a:pt x="811" y="106"/>
                    </a:lnTo>
                    <a:lnTo>
                      <a:pt x="749" y="130"/>
                    </a:lnTo>
                    <a:lnTo>
                      <a:pt x="691" y="154"/>
                    </a:lnTo>
                    <a:lnTo>
                      <a:pt x="629" y="183"/>
                    </a:lnTo>
                    <a:lnTo>
                      <a:pt x="576" y="212"/>
                    </a:lnTo>
                    <a:lnTo>
                      <a:pt x="523" y="240"/>
                    </a:lnTo>
                    <a:lnTo>
                      <a:pt x="470" y="274"/>
                    </a:lnTo>
                    <a:lnTo>
                      <a:pt x="418" y="308"/>
                    </a:lnTo>
                    <a:lnTo>
                      <a:pt x="374" y="346"/>
                    </a:lnTo>
                    <a:lnTo>
                      <a:pt x="326" y="380"/>
                    </a:lnTo>
                    <a:lnTo>
                      <a:pt x="283" y="423"/>
                    </a:lnTo>
                    <a:lnTo>
                      <a:pt x="245" y="461"/>
                    </a:lnTo>
                    <a:lnTo>
                      <a:pt x="206" y="504"/>
                    </a:lnTo>
                    <a:lnTo>
                      <a:pt x="173" y="548"/>
                    </a:lnTo>
                    <a:lnTo>
                      <a:pt x="144" y="591"/>
                    </a:lnTo>
                    <a:lnTo>
                      <a:pt x="115" y="639"/>
                    </a:lnTo>
                    <a:lnTo>
                      <a:pt x="86" y="687"/>
                    </a:lnTo>
                    <a:lnTo>
                      <a:pt x="67" y="735"/>
                    </a:lnTo>
                    <a:lnTo>
                      <a:pt x="48" y="783"/>
                    </a:lnTo>
                    <a:lnTo>
                      <a:pt x="29" y="836"/>
                    </a:lnTo>
                    <a:lnTo>
                      <a:pt x="19" y="884"/>
                    </a:lnTo>
                    <a:lnTo>
                      <a:pt x="9" y="936"/>
                    </a:lnTo>
                    <a:lnTo>
                      <a:pt x="5" y="989"/>
                    </a:lnTo>
                    <a:lnTo>
                      <a:pt x="0" y="1042"/>
                    </a:lnTo>
                    <a:lnTo>
                      <a:pt x="5" y="1095"/>
                    </a:lnTo>
                    <a:lnTo>
                      <a:pt x="9" y="1148"/>
                    </a:lnTo>
                    <a:lnTo>
                      <a:pt x="19" y="1201"/>
                    </a:lnTo>
                    <a:lnTo>
                      <a:pt x="29" y="1253"/>
                    </a:lnTo>
                    <a:lnTo>
                      <a:pt x="48" y="1301"/>
                    </a:lnTo>
                    <a:lnTo>
                      <a:pt x="67" y="1354"/>
                    </a:lnTo>
                    <a:lnTo>
                      <a:pt x="86" y="1402"/>
                    </a:lnTo>
                    <a:lnTo>
                      <a:pt x="115" y="1450"/>
                    </a:lnTo>
                    <a:lnTo>
                      <a:pt x="144" y="1493"/>
                    </a:lnTo>
                    <a:lnTo>
                      <a:pt x="173" y="1541"/>
                    </a:lnTo>
                    <a:lnTo>
                      <a:pt x="206" y="1585"/>
                    </a:lnTo>
                    <a:lnTo>
                      <a:pt x="245" y="1623"/>
                    </a:lnTo>
                    <a:lnTo>
                      <a:pt x="283" y="1666"/>
                    </a:lnTo>
                    <a:lnTo>
                      <a:pt x="326" y="1705"/>
                    </a:lnTo>
                    <a:lnTo>
                      <a:pt x="374" y="1743"/>
                    </a:lnTo>
                    <a:lnTo>
                      <a:pt x="418" y="1782"/>
                    </a:lnTo>
                    <a:lnTo>
                      <a:pt x="470" y="1815"/>
                    </a:lnTo>
                    <a:lnTo>
                      <a:pt x="523" y="1849"/>
                    </a:lnTo>
                    <a:lnTo>
                      <a:pt x="576" y="1878"/>
                    </a:lnTo>
                    <a:lnTo>
                      <a:pt x="629" y="1906"/>
                    </a:lnTo>
                    <a:lnTo>
                      <a:pt x="691" y="1935"/>
                    </a:lnTo>
                    <a:lnTo>
                      <a:pt x="749" y="1959"/>
                    </a:lnTo>
                    <a:lnTo>
                      <a:pt x="811" y="1983"/>
                    </a:lnTo>
                    <a:lnTo>
                      <a:pt x="874" y="2002"/>
                    </a:lnTo>
                    <a:lnTo>
                      <a:pt x="936" y="2022"/>
                    </a:lnTo>
                    <a:lnTo>
                      <a:pt x="1003" y="2036"/>
                    </a:lnTo>
                    <a:lnTo>
                      <a:pt x="1070" y="2050"/>
                    </a:lnTo>
                    <a:lnTo>
                      <a:pt x="1142" y="2065"/>
                    </a:lnTo>
                    <a:lnTo>
                      <a:pt x="1210" y="2074"/>
                    </a:lnTo>
                    <a:lnTo>
                      <a:pt x="1282" y="2079"/>
                    </a:lnTo>
                    <a:lnTo>
                      <a:pt x="1354" y="2084"/>
                    </a:lnTo>
                    <a:lnTo>
                      <a:pt x="1430" y="2084"/>
                    </a:lnTo>
                    <a:lnTo>
                      <a:pt x="1502" y="2084"/>
                    </a:lnTo>
                    <a:lnTo>
                      <a:pt x="1574" y="2079"/>
                    </a:lnTo>
                    <a:lnTo>
                      <a:pt x="1646" y="2074"/>
                    </a:lnTo>
                    <a:lnTo>
                      <a:pt x="1718" y="2065"/>
                    </a:lnTo>
                    <a:lnTo>
                      <a:pt x="1786" y="2050"/>
                    </a:lnTo>
                    <a:lnTo>
                      <a:pt x="1853" y="2036"/>
                    </a:lnTo>
                    <a:lnTo>
                      <a:pt x="1920" y="2022"/>
                    </a:lnTo>
                    <a:lnTo>
                      <a:pt x="1982" y="2002"/>
                    </a:lnTo>
                    <a:lnTo>
                      <a:pt x="2050" y="1983"/>
                    </a:lnTo>
                    <a:lnTo>
                      <a:pt x="2107" y="1959"/>
                    </a:lnTo>
                    <a:lnTo>
                      <a:pt x="2170" y="1935"/>
                    </a:lnTo>
                    <a:lnTo>
                      <a:pt x="2227" y="1906"/>
                    </a:lnTo>
                    <a:lnTo>
                      <a:pt x="2285" y="1878"/>
                    </a:lnTo>
                    <a:lnTo>
                      <a:pt x="2338" y="1849"/>
                    </a:lnTo>
                    <a:lnTo>
                      <a:pt x="2391" y="1815"/>
                    </a:lnTo>
                    <a:lnTo>
                      <a:pt x="2439" y="1782"/>
                    </a:lnTo>
                    <a:lnTo>
                      <a:pt x="2487" y="1743"/>
                    </a:lnTo>
                    <a:lnTo>
                      <a:pt x="2530" y="1705"/>
                    </a:lnTo>
                    <a:lnTo>
                      <a:pt x="2573" y="1666"/>
                    </a:lnTo>
                    <a:lnTo>
                      <a:pt x="2611" y="1623"/>
                    </a:lnTo>
                    <a:lnTo>
                      <a:pt x="2650" y="1585"/>
                    </a:lnTo>
                    <a:lnTo>
                      <a:pt x="2683" y="1541"/>
                    </a:lnTo>
                    <a:lnTo>
                      <a:pt x="2717" y="1493"/>
                    </a:lnTo>
                    <a:lnTo>
                      <a:pt x="2746" y="1450"/>
                    </a:lnTo>
                    <a:lnTo>
                      <a:pt x="2770" y="1402"/>
                    </a:lnTo>
                    <a:lnTo>
                      <a:pt x="2794" y="1354"/>
                    </a:lnTo>
                    <a:lnTo>
                      <a:pt x="2813" y="1301"/>
                    </a:lnTo>
                    <a:lnTo>
                      <a:pt x="2827" y="1253"/>
                    </a:lnTo>
                    <a:lnTo>
                      <a:pt x="2842" y="1201"/>
                    </a:lnTo>
                    <a:lnTo>
                      <a:pt x="2851" y="1148"/>
                    </a:lnTo>
                    <a:lnTo>
                      <a:pt x="2856" y="1095"/>
                    </a:lnTo>
                    <a:lnTo>
                      <a:pt x="2856" y="1042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70" name="Rectangle 1228"/>
              <p:cNvSpPr>
                <a:spLocks noChangeArrowheads="1"/>
              </p:cNvSpPr>
              <p:nvPr/>
            </p:nvSpPr>
            <p:spPr bwMode="auto">
              <a:xfrm>
                <a:off x="4080" y="244"/>
                <a:ext cx="30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71" name="Freeform 1227"/>
              <p:cNvSpPr>
                <a:spLocks/>
              </p:cNvSpPr>
              <p:nvPr/>
            </p:nvSpPr>
            <p:spPr bwMode="auto">
              <a:xfrm>
                <a:off x="4172" y="696"/>
                <a:ext cx="43" cy="120"/>
              </a:xfrm>
              <a:custGeom>
                <a:avLst/>
                <a:gdLst>
                  <a:gd name="T0" fmla="*/ 43 w 43"/>
                  <a:gd name="T1" fmla="*/ 120 h 120"/>
                  <a:gd name="T2" fmla="*/ 0 w 43"/>
                  <a:gd name="T3" fmla="*/ 101 h 120"/>
                  <a:gd name="T4" fmla="*/ 0 w 43"/>
                  <a:gd name="T5" fmla="*/ 0 h 120"/>
                  <a:gd name="T6" fmla="*/ 43 w 43"/>
                  <a:gd name="T7" fmla="*/ 19 h 120"/>
                  <a:gd name="T8" fmla="*/ 43 w 43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20">
                    <a:moveTo>
                      <a:pt x="43" y="120"/>
                    </a:moveTo>
                    <a:lnTo>
                      <a:pt x="0" y="101"/>
                    </a:lnTo>
                    <a:lnTo>
                      <a:pt x="0" y="0"/>
                    </a:lnTo>
                    <a:lnTo>
                      <a:pt x="43" y="19"/>
                    </a:lnTo>
                    <a:lnTo>
                      <a:pt x="43" y="120"/>
                    </a:lnTo>
                    <a:close/>
                  </a:path>
                </a:pathLst>
              </a:custGeom>
              <a:solidFill>
                <a:srgbClr val="CFE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72" name="Freeform 1226"/>
              <p:cNvSpPr>
                <a:spLocks/>
              </p:cNvSpPr>
              <p:nvPr/>
            </p:nvSpPr>
            <p:spPr bwMode="auto">
              <a:xfrm>
                <a:off x="4172" y="696"/>
                <a:ext cx="43" cy="120"/>
              </a:xfrm>
              <a:custGeom>
                <a:avLst/>
                <a:gdLst>
                  <a:gd name="T0" fmla="*/ 43 w 43"/>
                  <a:gd name="T1" fmla="*/ 120 h 120"/>
                  <a:gd name="T2" fmla="*/ 0 w 43"/>
                  <a:gd name="T3" fmla="*/ 101 h 120"/>
                  <a:gd name="T4" fmla="*/ 0 w 43"/>
                  <a:gd name="T5" fmla="*/ 0 h 120"/>
                  <a:gd name="T6" fmla="*/ 43 w 43"/>
                  <a:gd name="T7" fmla="*/ 19 h 120"/>
                  <a:gd name="T8" fmla="*/ 43 w 43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20">
                    <a:moveTo>
                      <a:pt x="43" y="120"/>
                    </a:moveTo>
                    <a:lnTo>
                      <a:pt x="0" y="101"/>
                    </a:lnTo>
                    <a:lnTo>
                      <a:pt x="0" y="0"/>
                    </a:lnTo>
                    <a:lnTo>
                      <a:pt x="43" y="19"/>
                    </a:lnTo>
                    <a:lnTo>
                      <a:pt x="43" y="120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73" name="Rectangle 1225"/>
              <p:cNvSpPr>
                <a:spLocks noChangeArrowheads="1"/>
              </p:cNvSpPr>
              <p:nvPr/>
            </p:nvSpPr>
            <p:spPr bwMode="auto">
              <a:xfrm>
                <a:off x="4215" y="715"/>
                <a:ext cx="77" cy="106"/>
              </a:xfrm>
              <a:prstGeom prst="rect">
                <a:avLst/>
              </a:prstGeom>
              <a:solidFill>
                <a:srgbClr val="CFE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74" name="Rectangle 1224"/>
              <p:cNvSpPr>
                <a:spLocks noChangeArrowheads="1"/>
              </p:cNvSpPr>
              <p:nvPr/>
            </p:nvSpPr>
            <p:spPr bwMode="auto">
              <a:xfrm>
                <a:off x="4215" y="715"/>
                <a:ext cx="77" cy="106"/>
              </a:xfrm>
              <a:prstGeom prst="rect">
                <a:avLst/>
              </a:prstGeom>
              <a:noFill/>
              <a:ln w="3175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75" name="Freeform 1223"/>
              <p:cNvSpPr>
                <a:spLocks/>
              </p:cNvSpPr>
              <p:nvPr/>
            </p:nvSpPr>
            <p:spPr bwMode="auto">
              <a:xfrm>
                <a:off x="4172" y="696"/>
                <a:ext cx="120" cy="19"/>
              </a:xfrm>
              <a:custGeom>
                <a:avLst/>
                <a:gdLst>
                  <a:gd name="T0" fmla="*/ 81 w 120"/>
                  <a:gd name="T1" fmla="*/ 0 h 19"/>
                  <a:gd name="T2" fmla="*/ 0 w 120"/>
                  <a:gd name="T3" fmla="*/ 0 h 19"/>
                  <a:gd name="T4" fmla="*/ 43 w 120"/>
                  <a:gd name="T5" fmla="*/ 19 h 19"/>
                  <a:gd name="T6" fmla="*/ 120 w 120"/>
                  <a:gd name="T7" fmla="*/ 19 h 19"/>
                  <a:gd name="T8" fmla="*/ 81 w 1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">
                    <a:moveTo>
                      <a:pt x="81" y="0"/>
                    </a:moveTo>
                    <a:lnTo>
                      <a:pt x="0" y="0"/>
                    </a:lnTo>
                    <a:lnTo>
                      <a:pt x="43" y="19"/>
                    </a:lnTo>
                    <a:lnTo>
                      <a:pt x="120" y="1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CFE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76" name="Freeform 1222"/>
              <p:cNvSpPr>
                <a:spLocks/>
              </p:cNvSpPr>
              <p:nvPr/>
            </p:nvSpPr>
            <p:spPr bwMode="auto">
              <a:xfrm>
                <a:off x="4172" y="696"/>
                <a:ext cx="120" cy="19"/>
              </a:xfrm>
              <a:custGeom>
                <a:avLst/>
                <a:gdLst>
                  <a:gd name="T0" fmla="*/ 81 w 120"/>
                  <a:gd name="T1" fmla="*/ 0 h 19"/>
                  <a:gd name="T2" fmla="*/ 0 w 120"/>
                  <a:gd name="T3" fmla="*/ 0 h 19"/>
                  <a:gd name="T4" fmla="*/ 43 w 120"/>
                  <a:gd name="T5" fmla="*/ 19 h 19"/>
                  <a:gd name="T6" fmla="*/ 120 w 120"/>
                  <a:gd name="T7" fmla="*/ 19 h 19"/>
                  <a:gd name="T8" fmla="*/ 81 w 1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">
                    <a:moveTo>
                      <a:pt x="81" y="0"/>
                    </a:moveTo>
                    <a:lnTo>
                      <a:pt x="0" y="0"/>
                    </a:lnTo>
                    <a:lnTo>
                      <a:pt x="43" y="19"/>
                    </a:lnTo>
                    <a:lnTo>
                      <a:pt x="120" y="19"/>
                    </a:lnTo>
                    <a:lnTo>
                      <a:pt x="81" y="0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77" name="Freeform 1221"/>
              <p:cNvSpPr>
                <a:spLocks/>
              </p:cNvSpPr>
              <p:nvPr/>
            </p:nvSpPr>
            <p:spPr bwMode="auto">
              <a:xfrm>
                <a:off x="4220" y="753"/>
                <a:ext cx="4" cy="24"/>
              </a:xfrm>
              <a:custGeom>
                <a:avLst/>
                <a:gdLst>
                  <a:gd name="T0" fmla="*/ 4 w 4"/>
                  <a:gd name="T1" fmla="*/ 20 h 24"/>
                  <a:gd name="T2" fmla="*/ 4 w 4"/>
                  <a:gd name="T3" fmla="*/ 24 h 24"/>
                  <a:gd name="T4" fmla="*/ 0 w 4"/>
                  <a:gd name="T5" fmla="*/ 24 h 24"/>
                  <a:gd name="T6" fmla="*/ 0 w 4"/>
                  <a:gd name="T7" fmla="*/ 24 h 24"/>
                  <a:gd name="T8" fmla="*/ 0 w 4"/>
                  <a:gd name="T9" fmla="*/ 24 h 24"/>
                  <a:gd name="T10" fmla="*/ 0 w 4"/>
                  <a:gd name="T11" fmla="*/ 20 h 24"/>
                  <a:gd name="T12" fmla="*/ 0 w 4"/>
                  <a:gd name="T13" fmla="*/ 15 h 24"/>
                  <a:gd name="T14" fmla="*/ 0 w 4"/>
                  <a:gd name="T15" fmla="*/ 10 h 24"/>
                  <a:gd name="T16" fmla="*/ 0 w 4"/>
                  <a:gd name="T17" fmla="*/ 5 h 24"/>
                  <a:gd name="T18" fmla="*/ 0 w 4"/>
                  <a:gd name="T19" fmla="*/ 5 h 24"/>
                  <a:gd name="T20" fmla="*/ 0 w 4"/>
                  <a:gd name="T21" fmla="*/ 5 h 24"/>
                  <a:gd name="T22" fmla="*/ 0 w 4"/>
                  <a:gd name="T23" fmla="*/ 5 h 24"/>
                  <a:gd name="T24" fmla="*/ 0 w 4"/>
                  <a:gd name="T25" fmla="*/ 0 h 24"/>
                  <a:gd name="T26" fmla="*/ 0 w 4"/>
                  <a:gd name="T27" fmla="*/ 0 h 24"/>
                  <a:gd name="T28" fmla="*/ 4 w 4"/>
                  <a:gd name="T29" fmla="*/ 5 h 24"/>
                  <a:gd name="T30" fmla="*/ 4 w 4"/>
                  <a:gd name="T31" fmla="*/ 5 h 24"/>
                  <a:gd name="T32" fmla="*/ 4 w 4"/>
                  <a:gd name="T33" fmla="*/ 20 h 24"/>
                  <a:gd name="T34" fmla="*/ 4 w 4"/>
                  <a:gd name="T35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" h="24">
                    <a:moveTo>
                      <a:pt x="4" y="20"/>
                    </a:moveTo>
                    <a:lnTo>
                      <a:pt x="4" y="24"/>
                    </a:lnTo>
                    <a:lnTo>
                      <a:pt x="0" y="24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4" y="5"/>
                    </a:lnTo>
                    <a:lnTo>
                      <a:pt x="4" y="2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78" name="Freeform 1220"/>
              <p:cNvSpPr>
                <a:spLocks/>
              </p:cNvSpPr>
              <p:nvPr/>
            </p:nvSpPr>
            <p:spPr bwMode="auto">
              <a:xfrm>
                <a:off x="4220" y="753"/>
                <a:ext cx="4" cy="24"/>
              </a:xfrm>
              <a:custGeom>
                <a:avLst/>
                <a:gdLst>
                  <a:gd name="T0" fmla="*/ 4 w 4"/>
                  <a:gd name="T1" fmla="*/ 20 h 24"/>
                  <a:gd name="T2" fmla="*/ 4 w 4"/>
                  <a:gd name="T3" fmla="*/ 24 h 24"/>
                  <a:gd name="T4" fmla="*/ 0 w 4"/>
                  <a:gd name="T5" fmla="*/ 24 h 24"/>
                  <a:gd name="T6" fmla="*/ 0 w 4"/>
                  <a:gd name="T7" fmla="*/ 24 h 24"/>
                  <a:gd name="T8" fmla="*/ 0 w 4"/>
                  <a:gd name="T9" fmla="*/ 24 h 24"/>
                  <a:gd name="T10" fmla="*/ 0 w 4"/>
                  <a:gd name="T11" fmla="*/ 20 h 24"/>
                  <a:gd name="T12" fmla="*/ 0 w 4"/>
                  <a:gd name="T13" fmla="*/ 15 h 24"/>
                  <a:gd name="T14" fmla="*/ 0 w 4"/>
                  <a:gd name="T15" fmla="*/ 10 h 24"/>
                  <a:gd name="T16" fmla="*/ 0 w 4"/>
                  <a:gd name="T17" fmla="*/ 5 h 24"/>
                  <a:gd name="T18" fmla="*/ 0 w 4"/>
                  <a:gd name="T19" fmla="*/ 5 h 24"/>
                  <a:gd name="T20" fmla="*/ 0 w 4"/>
                  <a:gd name="T21" fmla="*/ 5 h 24"/>
                  <a:gd name="T22" fmla="*/ 0 w 4"/>
                  <a:gd name="T23" fmla="*/ 5 h 24"/>
                  <a:gd name="T24" fmla="*/ 0 w 4"/>
                  <a:gd name="T25" fmla="*/ 0 h 24"/>
                  <a:gd name="T26" fmla="*/ 0 w 4"/>
                  <a:gd name="T27" fmla="*/ 0 h 24"/>
                  <a:gd name="T28" fmla="*/ 4 w 4"/>
                  <a:gd name="T29" fmla="*/ 5 h 24"/>
                  <a:gd name="T30" fmla="*/ 4 w 4"/>
                  <a:gd name="T31" fmla="*/ 5 h 24"/>
                  <a:gd name="T32" fmla="*/ 4 w 4"/>
                  <a:gd name="T33" fmla="*/ 20 h 24"/>
                  <a:gd name="T34" fmla="*/ 4 w 4"/>
                  <a:gd name="T35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" h="24">
                    <a:moveTo>
                      <a:pt x="4" y="20"/>
                    </a:moveTo>
                    <a:lnTo>
                      <a:pt x="4" y="24"/>
                    </a:lnTo>
                    <a:lnTo>
                      <a:pt x="0" y="24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4" y="5"/>
                    </a:lnTo>
                    <a:lnTo>
                      <a:pt x="4" y="20"/>
                    </a:lnTo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79" name="Line 1219"/>
              <p:cNvSpPr>
                <a:spLocks noChangeShapeType="1"/>
              </p:cNvSpPr>
              <p:nvPr/>
            </p:nvSpPr>
            <p:spPr bwMode="auto">
              <a:xfrm flipH="1" flipV="1">
                <a:off x="4176" y="302"/>
                <a:ext cx="20" cy="51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80" name="Line 1218"/>
              <p:cNvSpPr>
                <a:spLocks noChangeShapeType="1"/>
              </p:cNvSpPr>
              <p:nvPr/>
            </p:nvSpPr>
            <p:spPr bwMode="auto">
              <a:xfrm flipV="1">
                <a:off x="4124" y="302"/>
                <a:ext cx="19" cy="51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81" name="Line 1217"/>
              <p:cNvSpPr>
                <a:spLocks noChangeShapeType="1"/>
              </p:cNvSpPr>
              <p:nvPr/>
            </p:nvSpPr>
            <p:spPr bwMode="auto">
              <a:xfrm flipH="1" flipV="1">
                <a:off x="4128" y="749"/>
                <a:ext cx="68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82" name="Line 1216"/>
              <p:cNvSpPr>
                <a:spLocks noChangeShapeType="1"/>
              </p:cNvSpPr>
              <p:nvPr/>
            </p:nvSpPr>
            <p:spPr bwMode="auto">
              <a:xfrm flipV="1">
                <a:off x="4124" y="749"/>
                <a:ext cx="67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83" name="Line 1215"/>
              <p:cNvSpPr>
                <a:spLocks noChangeShapeType="1"/>
              </p:cNvSpPr>
              <p:nvPr/>
            </p:nvSpPr>
            <p:spPr bwMode="auto">
              <a:xfrm flipH="1" flipV="1">
                <a:off x="4128" y="691"/>
                <a:ext cx="63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84" name="Line 1214"/>
              <p:cNvSpPr>
                <a:spLocks noChangeShapeType="1"/>
              </p:cNvSpPr>
              <p:nvPr/>
            </p:nvSpPr>
            <p:spPr bwMode="auto">
              <a:xfrm flipV="1">
                <a:off x="4128" y="691"/>
                <a:ext cx="63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85" name="Line 1213"/>
              <p:cNvSpPr>
                <a:spLocks noChangeShapeType="1"/>
              </p:cNvSpPr>
              <p:nvPr/>
            </p:nvSpPr>
            <p:spPr bwMode="auto">
              <a:xfrm flipH="1" flipV="1">
                <a:off x="4133" y="638"/>
                <a:ext cx="58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86" name="Line 1212"/>
              <p:cNvSpPr>
                <a:spLocks noChangeShapeType="1"/>
              </p:cNvSpPr>
              <p:nvPr/>
            </p:nvSpPr>
            <p:spPr bwMode="auto">
              <a:xfrm flipV="1">
                <a:off x="4128" y="638"/>
                <a:ext cx="58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87" name="Line 1211"/>
              <p:cNvSpPr>
                <a:spLocks noChangeShapeType="1"/>
              </p:cNvSpPr>
              <p:nvPr/>
            </p:nvSpPr>
            <p:spPr bwMode="auto">
              <a:xfrm flipH="1" flipV="1">
                <a:off x="4133" y="585"/>
                <a:ext cx="58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88" name="Line 1210"/>
              <p:cNvSpPr>
                <a:spLocks noChangeShapeType="1"/>
              </p:cNvSpPr>
              <p:nvPr/>
            </p:nvSpPr>
            <p:spPr bwMode="auto">
              <a:xfrm flipV="1">
                <a:off x="4133" y="585"/>
                <a:ext cx="53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89" name="Line 1209"/>
              <p:cNvSpPr>
                <a:spLocks noChangeShapeType="1"/>
              </p:cNvSpPr>
              <p:nvPr/>
            </p:nvSpPr>
            <p:spPr bwMode="auto">
              <a:xfrm flipH="1" flipV="1">
                <a:off x="4133" y="537"/>
                <a:ext cx="53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90" name="Line 1208"/>
              <p:cNvSpPr>
                <a:spLocks noChangeShapeType="1"/>
              </p:cNvSpPr>
              <p:nvPr/>
            </p:nvSpPr>
            <p:spPr bwMode="auto">
              <a:xfrm flipV="1">
                <a:off x="4133" y="537"/>
                <a:ext cx="53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91" name="Line 1207"/>
              <p:cNvSpPr>
                <a:spLocks noChangeShapeType="1"/>
              </p:cNvSpPr>
              <p:nvPr/>
            </p:nvSpPr>
            <p:spPr bwMode="auto">
              <a:xfrm flipH="1" flipV="1">
                <a:off x="4138" y="364"/>
                <a:ext cx="43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92" name="Line 1206"/>
              <p:cNvSpPr>
                <a:spLocks noChangeShapeType="1"/>
              </p:cNvSpPr>
              <p:nvPr/>
            </p:nvSpPr>
            <p:spPr bwMode="auto">
              <a:xfrm flipV="1">
                <a:off x="4138" y="364"/>
                <a:ext cx="43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93" name="Line 1205"/>
              <p:cNvSpPr>
                <a:spLocks noChangeShapeType="1"/>
              </p:cNvSpPr>
              <p:nvPr/>
            </p:nvSpPr>
            <p:spPr bwMode="auto">
              <a:xfrm flipH="1" flipV="1">
                <a:off x="4138" y="403"/>
                <a:ext cx="43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94" name="Line 1204"/>
              <p:cNvSpPr>
                <a:spLocks noChangeShapeType="1"/>
              </p:cNvSpPr>
              <p:nvPr/>
            </p:nvSpPr>
            <p:spPr bwMode="auto">
              <a:xfrm flipV="1">
                <a:off x="4138" y="403"/>
                <a:ext cx="43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95" name="Line 1203"/>
              <p:cNvSpPr>
                <a:spLocks noChangeShapeType="1"/>
              </p:cNvSpPr>
              <p:nvPr/>
            </p:nvSpPr>
            <p:spPr bwMode="auto">
              <a:xfrm flipH="1" flipV="1">
                <a:off x="4138" y="446"/>
                <a:ext cx="48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96" name="Line 1202"/>
              <p:cNvSpPr>
                <a:spLocks noChangeShapeType="1"/>
              </p:cNvSpPr>
              <p:nvPr/>
            </p:nvSpPr>
            <p:spPr bwMode="auto">
              <a:xfrm flipV="1">
                <a:off x="4133" y="446"/>
                <a:ext cx="48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97" name="Line 1201"/>
              <p:cNvSpPr>
                <a:spLocks noChangeShapeType="1"/>
              </p:cNvSpPr>
              <p:nvPr/>
            </p:nvSpPr>
            <p:spPr bwMode="auto">
              <a:xfrm flipH="1" flipV="1">
                <a:off x="4138" y="489"/>
                <a:ext cx="4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98" name="Line 1200"/>
              <p:cNvSpPr>
                <a:spLocks noChangeShapeType="1"/>
              </p:cNvSpPr>
              <p:nvPr/>
            </p:nvSpPr>
            <p:spPr bwMode="auto">
              <a:xfrm flipV="1">
                <a:off x="4133" y="489"/>
                <a:ext cx="4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499" name="Line 1199"/>
              <p:cNvSpPr>
                <a:spLocks noChangeShapeType="1"/>
              </p:cNvSpPr>
              <p:nvPr/>
            </p:nvSpPr>
            <p:spPr bwMode="auto">
              <a:xfrm flipH="1" flipV="1">
                <a:off x="4143" y="292"/>
                <a:ext cx="33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00" name="Line 1198"/>
              <p:cNvSpPr>
                <a:spLocks noChangeShapeType="1"/>
              </p:cNvSpPr>
              <p:nvPr/>
            </p:nvSpPr>
            <p:spPr bwMode="auto">
              <a:xfrm flipV="1">
                <a:off x="4143" y="292"/>
                <a:ext cx="33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01" name="Line 1197"/>
              <p:cNvSpPr>
                <a:spLocks noChangeShapeType="1"/>
              </p:cNvSpPr>
              <p:nvPr/>
            </p:nvSpPr>
            <p:spPr bwMode="auto">
              <a:xfrm flipH="1" flipV="1">
                <a:off x="4143" y="331"/>
                <a:ext cx="38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02" name="Line 1196"/>
              <p:cNvSpPr>
                <a:spLocks noChangeShapeType="1"/>
              </p:cNvSpPr>
              <p:nvPr/>
            </p:nvSpPr>
            <p:spPr bwMode="auto">
              <a:xfrm flipV="1">
                <a:off x="4138" y="331"/>
                <a:ext cx="38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03" name="Freeform 1195"/>
              <p:cNvSpPr>
                <a:spLocks/>
              </p:cNvSpPr>
              <p:nvPr/>
            </p:nvSpPr>
            <p:spPr bwMode="auto">
              <a:xfrm>
                <a:off x="4162" y="240"/>
                <a:ext cx="5" cy="57"/>
              </a:xfrm>
              <a:custGeom>
                <a:avLst/>
                <a:gdLst>
                  <a:gd name="T0" fmla="*/ 5 w 5"/>
                  <a:gd name="T1" fmla="*/ 14 h 57"/>
                  <a:gd name="T2" fmla="*/ 0 w 5"/>
                  <a:gd name="T3" fmla="*/ 0 h 57"/>
                  <a:gd name="T4" fmla="*/ 0 w 5"/>
                  <a:gd name="T5" fmla="*/ 0 h 57"/>
                  <a:gd name="T6" fmla="*/ 0 w 5"/>
                  <a:gd name="T7" fmla="*/ 0 h 57"/>
                  <a:gd name="T8" fmla="*/ 0 w 5"/>
                  <a:gd name="T9" fmla="*/ 0 h 57"/>
                  <a:gd name="T10" fmla="*/ 0 w 5"/>
                  <a:gd name="T11" fmla="*/ 0 h 57"/>
                  <a:gd name="T12" fmla="*/ 0 w 5"/>
                  <a:gd name="T13" fmla="*/ 14 h 57"/>
                  <a:gd name="T14" fmla="*/ 0 w 5"/>
                  <a:gd name="T15" fmla="*/ 57 h 57"/>
                  <a:gd name="T16" fmla="*/ 0 w 5"/>
                  <a:gd name="T17" fmla="*/ 57 h 57"/>
                  <a:gd name="T18" fmla="*/ 5 w 5"/>
                  <a:gd name="T19" fmla="*/ 57 h 57"/>
                  <a:gd name="T20" fmla="*/ 5 w 5"/>
                  <a:gd name="T21" fmla="*/ 1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7">
                    <a:moveTo>
                      <a:pt x="5" y="14"/>
                    </a:moveTo>
                    <a:lnTo>
                      <a:pt x="0" y="0"/>
                    </a:lnTo>
                    <a:lnTo>
                      <a:pt x="0" y="14"/>
                    </a:lnTo>
                    <a:lnTo>
                      <a:pt x="0" y="57"/>
                    </a:lnTo>
                    <a:lnTo>
                      <a:pt x="5" y="57"/>
                    </a:lnTo>
                    <a:lnTo>
                      <a:pt x="5" y="14"/>
                    </a:lnTo>
                    <a:close/>
                  </a:path>
                </a:pathLst>
              </a:custGeom>
              <a:solidFill>
                <a:srgbClr val="CF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04" name="Freeform 1194"/>
              <p:cNvSpPr>
                <a:spLocks/>
              </p:cNvSpPr>
              <p:nvPr/>
            </p:nvSpPr>
            <p:spPr bwMode="auto">
              <a:xfrm>
                <a:off x="4162" y="240"/>
                <a:ext cx="5" cy="57"/>
              </a:xfrm>
              <a:custGeom>
                <a:avLst/>
                <a:gdLst>
                  <a:gd name="T0" fmla="*/ 5 w 5"/>
                  <a:gd name="T1" fmla="*/ 14 h 57"/>
                  <a:gd name="T2" fmla="*/ 0 w 5"/>
                  <a:gd name="T3" fmla="*/ 0 h 57"/>
                  <a:gd name="T4" fmla="*/ 0 w 5"/>
                  <a:gd name="T5" fmla="*/ 0 h 57"/>
                  <a:gd name="T6" fmla="*/ 0 w 5"/>
                  <a:gd name="T7" fmla="*/ 0 h 57"/>
                  <a:gd name="T8" fmla="*/ 0 w 5"/>
                  <a:gd name="T9" fmla="*/ 0 h 57"/>
                  <a:gd name="T10" fmla="*/ 0 w 5"/>
                  <a:gd name="T11" fmla="*/ 0 h 57"/>
                  <a:gd name="T12" fmla="*/ 0 w 5"/>
                  <a:gd name="T13" fmla="*/ 14 h 57"/>
                  <a:gd name="T14" fmla="*/ 0 w 5"/>
                  <a:gd name="T15" fmla="*/ 57 h 57"/>
                  <a:gd name="T16" fmla="*/ 0 w 5"/>
                  <a:gd name="T17" fmla="*/ 57 h 57"/>
                  <a:gd name="T18" fmla="*/ 5 w 5"/>
                  <a:gd name="T19" fmla="*/ 57 h 57"/>
                  <a:gd name="T20" fmla="*/ 5 w 5"/>
                  <a:gd name="T21" fmla="*/ 1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7">
                    <a:moveTo>
                      <a:pt x="5" y="14"/>
                    </a:moveTo>
                    <a:lnTo>
                      <a:pt x="0" y="0"/>
                    </a:lnTo>
                    <a:lnTo>
                      <a:pt x="0" y="14"/>
                    </a:lnTo>
                    <a:lnTo>
                      <a:pt x="0" y="57"/>
                    </a:lnTo>
                    <a:lnTo>
                      <a:pt x="5" y="57"/>
                    </a:lnTo>
                    <a:lnTo>
                      <a:pt x="5" y="14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05" name="Freeform 1193"/>
              <p:cNvSpPr>
                <a:spLocks/>
              </p:cNvSpPr>
              <p:nvPr/>
            </p:nvSpPr>
            <p:spPr bwMode="auto">
              <a:xfrm>
                <a:off x="4085" y="254"/>
                <a:ext cx="77" cy="53"/>
              </a:xfrm>
              <a:custGeom>
                <a:avLst/>
                <a:gdLst>
                  <a:gd name="T0" fmla="*/ 77 w 77"/>
                  <a:gd name="T1" fmla="*/ 0 h 53"/>
                  <a:gd name="T2" fmla="*/ 0 w 77"/>
                  <a:gd name="T3" fmla="*/ 10 h 53"/>
                  <a:gd name="T4" fmla="*/ 0 w 77"/>
                  <a:gd name="T5" fmla="*/ 53 h 53"/>
                  <a:gd name="T6" fmla="*/ 77 w 77"/>
                  <a:gd name="T7" fmla="*/ 29 h 53"/>
                  <a:gd name="T8" fmla="*/ 77 w 77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53">
                    <a:moveTo>
                      <a:pt x="77" y="0"/>
                    </a:moveTo>
                    <a:lnTo>
                      <a:pt x="0" y="10"/>
                    </a:lnTo>
                    <a:lnTo>
                      <a:pt x="0" y="53"/>
                    </a:lnTo>
                    <a:lnTo>
                      <a:pt x="77" y="29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737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06" name="Freeform 1192"/>
              <p:cNvSpPr>
                <a:spLocks/>
              </p:cNvSpPr>
              <p:nvPr/>
            </p:nvSpPr>
            <p:spPr bwMode="auto">
              <a:xfrm>
                <a:off x="4085" y="254"/>
                <a:ext cx="77" cy="53"/>
              </a:xfrm>
              <a:custGeom>
                <a:avLst/>
                <a:gdLst>
                  <a:gd name="T0" fmla="*/ 77 w 77"/>
                  <a:gd name="T1" fmla="*/ 0 h 53"/>
                  <a:gd name="T2" fmla="*/ 0 w 77"/>
                  <a:gd name="T3" fmla="*/ 10 h 53"/>
                  <a:gd name="T4" fmla="*/ 0 w 77"/>
                  <a:gd name="T5" fmla="*/ 53 h 53"/>
                  <a:gd name="T6" fmla="*/ 77 w 77"/>
                  <a:gd name="T7" fmla="*/ 29 h 53"/>
                  <a:gd name="T8" fmla="*/ 77 w 77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53">
                    <a:moveTo>
                      <a:pt x="77" y="0"/>
                    </a:moveTo>
                    <a:lnTo>
                      <a:pt x="0" y="10"/>
                    </a:lnTo>
                    <a:lnTo>
                      <a:pt x="0" y="53"/>
                    </a:lnTo>
                    <a:lnTo>
                      <a:pt x="77" y="29"/>
                    </a:lnTo>
                    <a:lnTo>
                      <a:pt x="77" y="0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07" name="Freeform 1191"/>
              <p:cNvSpPr>
                <a:spLocks/>
              </p:cNvSpPr>
              <p:nvPr/>
            </p:nvSpPr>
            <p:spPr bwMode="auto">
              <a:xfrm>
                <a:off x="4162" y="254"/>
                <a:ext cx="62" cy="53"/>
              </a:xfrm>
              <a:custGeom>
                <a:avLst/>
                <a:gdLst>
                  <a:gd name="T0" fmla="*/ 0 w 62"/>
                  <a:gd name="T1" fmla="*/ 0 h 53"/>
                  <a:gd name="T2" fmla="*/ 62 w 62"/>
                  <a:gd name="T3" fmla="*/ 10 h 53"/>
                  <a:gd name="T4" fmla="*/ 62 w 62"/>
                  <a:gd name="T5" fmla="*/ 53 h 53"/>
                  <a:gd name="T6" fmla="*/ 0 w 62"/>
                  <a:gd name="T7" fmla="*/ 29 h 53"/>
                  <a:gd name="T8" fmla="*/ 0 w 6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3">
                    <a:moveTo>
                      <a:pt x="0" y="0"/>
                    </a:moveTo>
                    <a:lnTo>
                      <a:pt x="62" y="10"/>
                    </a:lnTo>
                    <a:lnTo>
                      <a:pt x="62" y="53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08" name="Freeform 1190"/>
              <p:cNvSpPr>
                <a:spLocks/>
              </p:cNvSpPr>
              <p:nvPr/>
            </p:nvSpPr>
            <p:spPr bwMode="auto">
              <a:xfrm>
                <a:off x="4162" y="254"/>
                <a:ext cx="62" cy="53"/>
              </a:xfrm>
              <a:custGeom>
                <a:avLst/>
                <a:gdLst>
                  <a:gd name="T0" fmla="*/ 0 w 62"/>
                  <a:gd name="T1" fmla="*/ 0 h 53"/>
                  <a:gd name="T2" fmla="*/ 62 w 62"/>
                  <a:gd name="T3" fmla="*/ 10 h 53"/>
                  <a:gd name="T4" fmla="*/ 62 w 62"/>
                  <a:gd name="T5" fmla="*/ 53 h 53"/>
                  <a:gd name="T6" fmla="*/ 0 w 62"/>
                  <a:gd name="T7" fmla="*/ 29 h 53"/>
                  <a:gd name="T8" fmla="*/ 0 w 6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3">
                    <a:moveTo>
                      <a:pt x="0" y="0"/>
                    </a:moveTo>
                    <a:lnTo>
                      <a:pt x="62" y="10"/>
                    </a:lnTo>
                    <a:lnTo>
                      <a:pt x="62" y="53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09" name="Freeform 1189"/>
              <p:cNvSpPr>
                <a:spLocks/>
              </p:cNvSpPr>
              <p:nvPr/>
            </p:nvSpPr>
            <p:spPr bwMode="auto">
              <a:xfrm>
                <a:off x="4224" y="235"/>
                <a:ext cx="5" cy="72"/>
              </a:xfrm>
              <a:custGeom>
                <a:avLst/>
                <a:gdLst>
                  <a:gd name="T0" fmla="*/ 5 w 5"/>
                  <a:gd name="T1" fmla="*/ 19 h 72"/>
                  <a:gd name="T2" fmla="*/ 5 w 5"/>
                  <a:gd name="T3" fmla="*/ 0 h 72"/>
                  <a:gd name="T4" fmla="*/ 0 w 5"/>
                  <a:gd name="T5" fmla="*/ 19 h 72"/>
                  <a:gd name="T6" fmla="*/ 0 w 5"/>
                  <a:gd name="T7" fmla="*/ 72 h 72"/>
                  <a:gd name="T8" fmla="*/ 5 w 5"/>
                  <a:gd name="T9" fmla="*/ 72 h 72"/>
                  <a:gd name="T10" fmla="*/ 5 w 5"/>
                  <a:gd name="T11" fmla="*/ 72 h 72"/>
                  <a:gd name="T12" fmla="*/ 5 w 5"/>
                  <a:gd name="T13" fmla="*/ 1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2">
                    <a:moveTo>
                      <a:pt x="5" y="19"/>
                    </a:moveTo>
                    <a:lnTo>
                      <a:pt x="5" y="0"/>
                    </a:lnTo>
                    <a:lnTo>
                      <a:pt x="0" y="19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CF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10" name="Freeform 1188"/>
              <p:cNvSpPr>
                <a:spLocks/>
              </p:cNvSpPr>
              <p:nvPr/>
            </p:nvSpPr>
            <p:spPr bwMode="auto">
              <a:xfrm>
                <a:off x="4224" y="235"/>
                <a:ext cx="5" cy="72"/>
              </a:xfrm>
              <a:custGeom>
                <a:avLst/>
                <a:gdLst>
                  <a:gd name="T0" fmla="*/ 5 w 5"/>
                  <a:gd name="T1" fmla="*/ 19 h 72"/>
                  <a:gd name="T2" fmla="*/ 5 w 5"/>
                  <a:gd name="T3" fmla="*/ 0 h 72"/>
                  <a:gd name="T4" fmla="*/ 0 w 5"/>
                  <a:gd name="T5" fmla="*/ 19 h 72"/>
                  <a:gd name="T6" fmla="*/ 0 w 5"/>
                  <a:gd name="T7" fmla="*/ 72 h 72"/>
                  <a:gd name="T8" fmla="*/ 5 w 5"/>
                  <a:gd name="T9" fmla="*/ 72 h 72"/>
                  <a:gd name="T10" fmla="*/ 5 w 5"/>
                  <a:gd name="T11" fmla="*/ 72 h 72"/>
                  <a:gd name="T12" fmla="*/ 5 w 5"/>
                  <a:gd name="T13" fmla="*/ 1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2">
                    <a:moveTo>
                      <a:pt x="5" y="19"/>
                    </a:moveTo>
                    <a:lnTo>
                      <a:pt x="5" y="0"/>
                    </a:lnTo>
                    <a:lnTo>
                      <a:pt x="0" y="19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5" y="19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11" name="Freeform 1187"/>
              <p:cNvSpPr>
                <a:spLocks/>
              </p:cNvSpPr>
              <p:nvPr/>
            </p:nvSpPr>
            <p:spPr bwMode="auto">
              <a:xfrm>
                <a:off x="4080" y="235"/>
                <a:ext cx="5" cy="72"/>
              </a:xfrm>
              <a:custGeom>
                <a:avLst/>
                <a:gdLst>
                  <a:gd name="T0" fmla="*/ 5 w 5"/>
                  <a:gd name="T1" fmla="*/ 19 h 72"/>
                  <a:gd name="T2" fmla="*/ 5 w 5"/>
                  <a:gd name="T3" fmla="*/ 0 h 72"/>
                  <a:gd name="T4" fmla="*/ 0 w 5"/>
                  <a:gd name="T5" fmla="*/ 19 h 72"/>
                  <a:gd name="T6" fmla="*/ 0 w 5"/>
                  <a:gd name="T7" fmla="*/ 72 h 72"/>
                  <a:gd name="T8" fmla="*/ 5 w 5"/>
                  <a:gd name="T9" fmla="*/ 72 h 72"/>
                  <a:gd name="T10" fmla="*/ 5 w 5"/>
                  <a:gd name="T11" fmla="*/ 72 h 72"/>
                  <a:gd name="T12" fmla="*/ 5 w 5"/>
                  <a:gd name="T13" fmla="*/ 1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2">
                    <a:moveTo>
                      <a:pt x="5" y="19"/>
                    </a:moveTo>
                    <a:lnTo>
                      <a:pt x="5" y="0"/>
                    </a:lnTo>
                    <a:lnTo>
                      <a:pt x="0" y="19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CF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12" name="Freeform 1186"/>
              <p:cNvSpPr>
                <a:spLocks/>
              </p:cNvSpPr>
              <p:nvPr/>
            </p:nvSpPr>
            <p:spPr bwMode="auto">
              <a:xfrm>
                <a:off x="4080" y="235"/>
                <a:ext cx="5" cy="72"/>
              </a:xfrm>
              <a:custGeom>
                <a:avLst/>
                <a:gdLst>
                  <a:gd name="T0" fmla="*/ 5 w 5"/>
                  <a:gd name="T1" fmla="*/ 19 h 72"/>
                  <a:gd name="T2" fmla="*/ 5 w 5"/>
                  <a:gd name="T3" fmla="*/ 0 h 72"/>
                  <a:gd name="T4" fmla="*/ 0 w 5"/>
                  <a:gd name="T5" fmla="*/ 19 h 72"/>
                  <a:gd name="T6" fmla="*/ 0 w 5"/>
                  <a:gd name="T7" fmla="*/ 72 h 72"/>
                  <a:gd name="T8" fmla="*/ 5 w 5"/>
                  <a:gd name="T9" fmla="*/ 72 h 72"/>
                  <a:gd name="T10" fmla="*/ 5 w 5"/>
                  <a:gd name="T11" fmla="*/ 72 h 72"/>
                  <a:gd name="T12" fmla="*/ 5 w 5"/>
                  <a:gd name="T13" fmla="*/ 1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2">
                    <a:moveTo>
                      <a:pt x="5" y="19"/>
                    </a:moveTo>
                    <a:lnTo>
                      <a:pt x="5" y="0"/>
                    </a:lnTo>
                    <a:lnTo>
                      <a:pt x="0" y="19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5" y="19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13" name="Line 1185"/>
              <p:cNvSpPr>
                <a:spLocks noChangeShapeType="1"/>
              </p:cNvSpPr>
              <p:nvPr/>
            </p:nvSpPr>
            <p:spPr bwMode="auto">
              <a:xfrm flipH="1" flipV="1">
                <a:off x="4176" y="302"/>
                <a:ext cx="20" cy="50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14" name="Line 1184"/>
              <p:cNvSpPr>
                <a:spLocks noChangeShapeType="1"/>
              </p:cNvSpPr>
              <p:nvPr/>
            </p:nvSpPr>
            <p:spPr bwMode="auto">
              <a:xfrm flipH="1" flipV="1">
                <a:off x="4162" y="292"/>
                <a:ext cx="10" cy="50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15" name="Line 1183"/>
              <p:cNvSpPr>
                <a:spLocks noChangeShapeType="1"/>
              </p:cNvSpPr>
              <p:nvPr/>
            </p:nvSpPr>
            <p:spPr bwMode="auto">
              <a:xfrm flipH="1" flipV="1">
                <a:off x="4172" y="739"/>
                <a:ext cx="24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16" name="Line 1182"/>
              <p:cNvSpPr>
                <a:spLocks noChangeShapeType="1"/>
              </p:cNvSpPr>
              <p:nvPr/>
            </p:nvSpPr>
            <p:spPr bwMode="auto">
              <a:xfrm flipV="1">
                <a:off x="4172" y="749"/>
                <a:ext cx="19" cy="5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17" name="Line 1181"/>
              <p:cNvSpPr>
                <a:spLocks noChangeShapeType="1"/>
              </p:cNvSpPr>
              <p:nvPr/>
            </p:nvSpPr>
            <p:spPr bwMode="auto">
              <a:xfrm flipH="1" flipV="1">
                <a:off x="4172" y="681"/>
                <a:ext cx="19" cy="6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18" name="Line 1180"/>
              <p:cNvSpPr>
                <a:spLocks noChangeShapeType="1"/>
              </p:cNvSpPr>
              <p:nvPr/>
            </p:nvSpPr>
            <p:spPr bwMode="auto">
              <a:xfrm flipV="1">
                <a:off x="4172" y="691"/>
                <a:ext cx="19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19" name="Line 1179"/>
              <p:cNvSpPr>
                <a:spLocks noChangeShapeType="1"/>
              </p:cNvSpPr>
              <p:nvPr/>
            </p:nvSpPr>
            <p:spPr bwMode="auto">
              <a:xfrm flipH="1" flipV="1">
                <a:off x="4167" y="628"/>
                <a:ext cx="24" cy="6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20" name="Line 1178"/>
              <p:cNvSpPr>
                <a:spLocks noChangeShapeType="1"/>
              </p:cNvSpPr>
              <p:nvPr/>
            </p:nvSpPr>
            <p:spPr bwMode="auto">
              <a:xfrm flipV="1">
                <a:off x="4172" y="638"/>
                <a:ext cx="1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21" name="Line 1177"/>
              <p:cNvSpPr>
                <a:spLocks noChangeShapeType="1"/>
              </p:cNvSpPr>
              <p:nvPr/>
            </p:nvSpPr>
            <p:spPr bwMode="auto">
              <a:xfrm flipH="1" flipV="1">
                <a:off x="4167" y="576"/>
                <a:ext cx="19" cy="6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22" name="Line 1176"/>
              <p:cNvSpPr>
                <a:spLocks noChangeShapeType="1"/>
              </p:cNvSpPr>
              <p:nvPr/>
            </p:nvSpPr>
            <p:spPr bwMode="auto">
              <a:xfrm flipV="1">
                <a:off x="4167" y="585"/>
                <a:ext cx="19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23" name="Line 1175"/>
              <p:cNvSpPr>
                <a:spLocks noChangeShapeType="1"/>
              </p:cNvSpPr>
              <p:nvPr/>
            </p:nvSpPr>
            <p:spPr bwMode="auto">
              <a:xfrm flipH="1" flipV="1">
                <a:off x="4167" y="528"/>
                <a:ext cx="19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24" name="Line 1174"/>
              <p:cNvSpPr>
                <a:spLocks noChangeShapeType="1"/>
              </p:cNvSpPr>
              <p:nvPr/>
            </p:nvSpPr>
            <p:spPr bwMode="auto">
              <a:xfrm flipV="1">
                <a:off x="4167" y="537"/>
                <a:ext cx="19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25" name="Line 1173"/>
              <p:cNvSpPr>
                <a:spLocks noChangeShapeType="1"/>
              </p:cNvSpPr>
              <p:nvPr/>
            </p:nvSpPr>
            <p:spPr bwMode="auto">
              <a:xfrm flipH="1" flipV="1">
                <a:off x="4167" y="360"/>
                <a:ext cx="1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26" name="Line 1172"/>
              <p:cNvSpPr>
                <a:spLocks noChangeShapeType="1"/>
              </p:cNvSpPr>
              <p:nvPr/>
            </p:nvSpPr>
            <p:spPr bwMode="auto">
              <a:xfrm flipV="1">
                <a:off x="4167" y="364"/>
                <a:ext cx="9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27" name="Line 1171"/>
              <p:cNvSpPr>
                <a:spLocks noChangeShapeType="1"/>
              </p:cNvSpPr>
              <p:nvPr/>
            </p:nvSpPr>
            <p:spPr bwMode="auto">
              <a:xfrm flipH="1" flipV="1">
                <a:off x="4167" y="398"/>
                <a:ext cx="14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28" name="Line 1170"/>
              <p:cNvSpPr>
                <a:spLocks noChangeShapeType="1"/>
              </p:cNvSpPr>
              <p:nvPr/>
            </p:nvSpPr>
            <p:spPr bwMode="auto">
              <a:xfrm flipV="1">
                <a:off x="4167" y="403"/>
                <a:ext cx="14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29" name="Line 1169"/>
              <p:cNvSpPr>
                <a:spLocks noChangeShapeType="1"/>
              </p:cNvSpPr>
              <p:nvPr/>
            </p:nvSpPr>
            <p:spPr bwMode="auto">
              <a:xfrm flipH="1" flipV="1">
                <a:off x="4167" y="436"/>
                <a:ext cx="14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30" name="Line 1168"/>
              <p:cNvSpPr>
                <a:spLocks noChangeShapeType="1"/>
              </p:cNvSpPr>
              <p:nvPr/>
            </p:nvSpPr>
            <p:spPr bwMode="auto">
              <a:xfrm flipV="1">
                <a:off x="4167" y="446"/>
                <a:ext cx="1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31" name="Line 1167"/>
              <p:cNvSpPr>
                <a:spLocks noChangeShapeType="1"/>
              </p:cNvSpPr>
              <p:nvPr/>
            </p:nvSpPr>
            <p:spPr bwMode="auto">
              <a:xfrm flipH="1" flipV="1">
                <a:off x="4167" y="484"/>
                <a:ext cx="1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32" name="Line 1166"/>
              <p:cNvSpPr>
                <a:spLocks noChangeShapeType="1"/>
              </p:cNvSpPr>
              <p:nvPr/>
            </p:nvSpPr>
            <p:spPr bwMode="auto">
              <a:xfrm flipV="1">
                <a:off x="4167" y="489"/>
                <a:ext cx="14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33" name="Line 1165"/>
              <p:cNvSpPr>
                <a:spLocks noChangeShapeType="1"/>
              </p:cNvSpPr>
              <p:nvPr/>
            </p:nvSpPr>
            <p:spPr bwMode="auto">
              <a:xfrm flipH="1" flipV="1">
                <a:off x="4162" y="288"/>
                <a:ext cx="1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34" name="Line 1164"/>
              <p:cNvSpPr>
                <a:spLocks noChangeShapeType="1"/>
              </p:cNvSpPr>
              <p:nvPr/>
            </p:nvSpPr>
            <p:spPr bwMode="auto">
              <a:xfrm flipV="1">
                <a:off x="4167" y="292"/>
                <a:ext cx="9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35" name="Line 1163"/>
              <p:cNvSpPr>
                <a:spLocks noChangeShapeType="1"/>
              </p:cNvSpPr>
              <p:nvPr/>
            </p:nvSpPr>
            <p:spPr bwMode="auto">
              <a:xfrm flipH="1" flipV="1">
                <a:off x="4167" y="321"/>
                <a:ext cx="9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36" name="Line 1162"/>
              <p:cNvSpPr>
                <a:spLocks noChangeShapeType="1"/>
              </p:cNvSpPr>
              <p:nvPr/>
            </p:nvSpPr>
            <p:spPr bwMode="auto">
              <a:xfrm flipV="1">
                <a:off x="4167" y="331"/>
                <a:ext cx="9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37" name="Line 1161"/>
              <p:cNvSpPr>
                <a:spLocks noChangeShapeType="1"/>
              </p:cNvSpPr>
              <p:nvPr/>
            </p:nvSpPr>
            <p:spPr bwMode="auto">
              <a:xfrm flipH="1" flipV="1">
                <a:off x="4162" y="292"/>
                <a:ext cx="5" cy="50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38" name="Line 1160"/>
              <p:cNvSpPr>
                <a:spLocks noChangeShapeType="1"/>
              </p:cNvSpPr>
              <p:nvPr/>
            </p:nvSpPr>
            <p:spPr bwMode="auto">
              <a:xfrm flipV="1">
                <a:off x="4124" y="297"/>
                <a:ext cx="19" cy="51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39" name="Line 1159"/>
              <p:cNvSpPr>
                <a:spLocks noChangeShapeType="1"/>
              </p:cNvSpPr>
              <p:nvPr/>
            </p:nvSpPr>
            <p:spPr bwMode="auto">
              <a:xfrm flipH="1" flipV="1">
                <a:off x="4162" y="292"/>
                <a:ext cx="5" cy="50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40" name="Line 1158"/>
              <p:cNvSpPr>
                <a:spLocks noChangeShapeType="1"/>
              </p:cNvSpPr>
              <p:nvPr/>
            </p:nvSpPr>
            <p:spPr bwMode="auto">
              <a:xfrm flipV="1">
                <a:off x="4124" y="297"/>
                <a:ext cx="19" cy="51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41" name="Line 1157"/>
              <p:cNvSpPr>
                <a:spLocks noChangeShapeType="1"/>
              </p:cNvSpPr>
              <p:nvPr/>
            </p:nvSpPr>
            <p:spPr bwMode="auto">
              <a:xfrm flipH="1" flipV="1">
                <a:off x="4128" y="749"/>
                <a:ext cx="39" cy="5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42" name="Line 1156"/>
              <p:cNvSpPr>
                <a:spLocks noChangeShapeType="1"/>
              </p:cNvSpPr>
              <p:nvPr/>
            </p:nvSpPr>
            <p:spPr bwMode="auto">
              <a:xfrm flipV="1">
                <a:off x="4124" y="739"/>
                <a:ext cx="43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43" name="Line 1155"/>
              <p:cNvSpPr>
                <a:spLocks noChangeShapeType="1"/>
              </p:cNvSpPr>
              <p:nvPr/>
            </p:nvSpPr>
            <p:spPr bwMode="auto">
              <a:xfrm flipH="1" flipV="1">
                <a:off x="4128" y="749"/>
                <a:ext cx="39" cy="5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44" name="Line 1154"/>
              <p:cNvSpPr>
                <a:spLocks noChangeShapeType="1"/>
              </p:cNvSpPr>
              <p:nvPr/>
            </p:nvSpPr>
            <p:spPr bwMode="auto">
              <a:xfrm flipV="1">
                <a:off x="4124" y="739"/>
                <a:ext cx="43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45" name="Line 1153"/>
              <p:cNvSpPr>
                <a:spLocks noChangeShapeType="1"/>
              </p:cNvSpPr>
              <p:nvPr/>
            </p:nvSpPr>
            <p:spPr bwMode="auto">
              <a:xfrm flipH="1" flipV="1">
                <a:off x="4128" y="691"/>
                <a:ext cx="39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46" name="Line 1152"/>
              <p:cNvSpPr>
                <a:spLocks noChangeShapeType="1"/>
              </p:cNvSpPr>
              <p:nvPr/>
            </p:nvSpPr>
            <p:spPr bwMode="auto">
              <a:xfrm flipV="1">
                <a:off x="4128" y="681"/>
                <a:ext cx="39" cy="6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47" name="Line 1151"/>
              <p:cNvSpPr>
                <a:spLocks noChangeShapeType="1"/>
              </p:cNvSpPr>
              <p:nvPr/>
            </p:nvSpPr>
            <p:spPr bwMode="auto">
              <a:xfrm flipH="1" flipV="1">
                <a:off x="4128" y="691"/>
                <a:ext cx="39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48" name="Line 1150"/>
              <p:cNvSpPr>
                <a:spLocks noChangeShapeType="1"/>
              </p:cNvSpPr>
              <p:nvPr/>
            </p:nvSpPr>
            <p:spPr bwMode="auto">
              <a:xfrm flipV="1">
                <a:off x="4128" y="681"/>
                <a:ext cx="39" cy="6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49" name="Line 1149"/>
              <p:cNvSpPr>
                <a:spLocks noChangeShapeType="1"/>
              </p:cNvSpPr>
              <p:nvPr/>
            </p:nvSpPr>
            <p:spPr bwMode="auto">
              <a:xfrm flipH="1" flipV="1">
                <a:off x="4133" y="638"/>
                <a:ext cx="3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50" name="Line 1148"/>
              <p:cNvSpPr>
                <a:spLocks noChangeShapeType="1"/>
              </p:cNvSpPr>
              <p:nvPr/>
            </p:nvSpPr>
            <p:spPr bwMode="auto">
              <a:xfrm flipV="1">
                <a:off x="4128" y="624"/>
                <a:ext cx="39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51" name="Line 1147"/>
              <p:cNvSpPr>
                <a:spLocks noChangeShapeType="1"/>
              </p:cNvSpPr>
              <p:nvPr/>
            </p:nvSpPr>
            <p:spPr bwMode="auto">
              <a:xfrm flipH="1" flipV="1">
                <a:off x="4133" y="638"/>
                <a:ext cx="3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52" name="Line 1146"/>
              <p:cNvSpPr>
                <a:spLocks noChangeShapeType="1"/>
              </p:cNvSpPr>
              <p:nvPr/>
            </p:nvSpPr>
            <p:spPr bwMode="auto">
              <a:xfrm flipV="1">
                <a:off x="4128" y="624"/>
                <a:ext cx="39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53" name="Line 1145"/>
              <p:cNvSpPr>
                <a:spLocks noChangeShapeType="1"/>
              </p:cNvSpPr>
              <p:nvPr/>
            </p:nvSpPr>
            <p:spPr bwMode="auto">
              <a:xfrm flipH="1" flipV="1">
                <a:off x="4133" y="585"/>
                <a:ext cx="3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54" name="Line 1144"/>
              <p:cNvSpPr>
                <a:spLocks noChangeShapeType="1"/>
              </p:cNvSpPr>
              <p:nvPr/>
            </p:nvSpPr>
            <p:spPr bwMode="auto">
              <a:xfrm flipV="1">
                <a:off x="4133" y="576"/>
                <a:ext cx="34" cy="6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55" name="Line 1143"/>
              <p:cNvSpPr>
                <a:spLocks noChangeShapeType="1"/>
              </p:cNvSpPr>
              <p:nvPr/>
            </p:nvSpPr>
            <p:spPr bwMode="auto">
              <a:xfrm flipH="1" flipV="1">
                <a:off x="4133" y="585"/>
                <a:ext cx="3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56" name="Line 1142"/>
              <p:cNvSpPr>
                <a:spLocks noChangeShapeType="1"/>
              </p:cNvSpPr>
              <p:nvPr/>
            </p:nvSpPr>
            <p:spPr bwMode="auto">
              <a:xfrm flipV="1">
                <a:off x="4133" y="576"/>
                <a:ext cx="34" cy="6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57" name="Line 1141"/>
              <p:cNvSpPr>
                <a:spLocks noChangeShapeType="1"/>
              </p:cNvSpPr>
              <p:nvPr/>
            </p:nvSpPr>
            <p:spPr bwMode="auto">
              <a:xfrm flipH="1" flipV="1">
                <a:off x="4133" y="537"/>
                <a:ext cx="34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58" name="Line 1140"/>
              <p:cNvSpPr>
                <a:spLocks noChangeShapeType="1"/>
              </p:cNvSpPr>
              <p:nvPr/>
            </p:nvSpPr>
            <p:spPr bwMode="auto">
              <a:xfrm flipV="1">
                <a:off x="4133" y="528"/>
                <a:ext cx="34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59" name="Line 1139"/>
              <p:cNvSpPr>
                <a:spLocks noChangeShapeType="1"/>
              </p:cNvSpPr>
              <p:nvPr/>
            </p:nvSpPr>
            <p:spPr bwMode="auto">
              <a:xfrm flipH="1" flipV="1">
                <a:off x="4133" y="537"/>
                <a:ext cx="34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60" name="Line 1138"/>
              <p:cNvSpPr>
                <a:spLocks noChangeShapeType="1"/>
              </p:cNvSpPr>
              <p:nvPr/>
            </p:nvSpPr>
            <p:spPr bwMode="auto">
              <a:xfrm flipV="1">
                <a:off x="4133" y="528"/>
                <a:ext cx="34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61" name="Line 1137"/>
              <p:cNvSpPr>
                <a:spLocks noChangeShapeType="1"/>
              </p:cNvSpPr>
              <p:nvPr/>
            </p:nvSpPr>
            <p:spPr bwMode="auto">
              <a:xfrm flipH="1" flipV="1">
                <a:off x="4138" y="364"/>
                <a:ext cx="24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62" name="Line 1136"/>
              <p:cNvSpPr>
                <a:spLocks noChangeShapeType="1"/>
              </p:cNvSpPr>
              <p:nvPr/>
            </p:nvSpPr>
            <p:spPr bwMode="auto">
              <a:xfrm flipV="1">
                <a:off x="4138" y="360"/>
                <a:ext cx="2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63" name="Line 1135"/>
              <p:cNvSpPr>
                <a:spLocks noChangeShapeType="1"/>
              </p:cNvSpPr>
              <p:nvPr/>
            </p:nvSpPr>
            <p:spPr bwMode="auto">
              <a:xfrm flipH="1" flipV="1">
                <a:off x="4138" y="364"/>
                <a:ext cx="24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64" name="Line 1134"/>
              <p:cNvSpPr>
                <a:spLocks noChangeShapeType="1"/>
              </p:cNvSpPr>
              <p:nvPr/>
            </p:nvSpPr>
            <p:spPr bwMode="auto">
              <a:xfrm flipV="1">
                <a:off x="4138" y="360"/>
                <a:ext cx="2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65" name="Line 1133"/>
              <p:cNvSpPr>
                <a:spLocks noChangeShapeType="1"/>
              </p:cNvSpPr>
              <p:nvPr/>
            </p:nvSpPr>
            <p:spPr bwMode="auto">
              <a:xfrm flipH="1" flipV="1">
                <a:off x="4138" y="403"/>
                <a:ext cx="29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66" name="Line 1132"/>
              <p:cNvSpPr>
                <a:spLocks noChangeShapeType="1"/>
              </p:cNvSpPr>
              <p:nvPr/>
            </p:nvSpPr>
            <p:spPr bwMode="auto">
              <a:xfrm flipV="1">
                <a:off x="4138" y="393"/>
                <a:ext cx="24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67" name="Line 1131"/>
              <p:cNvSpPr>
                <a:spLocks noChangeShapeType="1"/>
              </p:cNvSpPr>
              <p:nvPr/>
            </p:nvSpPr>
            <p:spPr bwMode="auto">
              <a:xfrm flipH="1" flipV="1">
                <a:off x="4138" y="403"/>
                <a:ext cx="29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68" name="Line 1130"/>
              <p:cNvSpPr>
                <a:spLocks noChangeShapeType="1"/>
              </p:cNvSpPr>
              <p:nvPr/>
            </p:nvSpPr>
            <p:spPr bwMode="auto">
              <a:xfrm flipV="1">
                <a:off x="4138" y="393"/>
                <a:ext cx="24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69" name="Line 1129"/>
              <p:cNvSpPr>
                <a:spLocks noChangeShapeType="1"/>
              </p:cNvSpPr>
              <p:nvPr/>
            </p:nvSpPr>
            <p:spPr bwMode="auto">
              <a:xfrm flipH="1" flipV="1">
                <a:off x="4138" y="446"/>
                <a:ext cx="29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70" name="Line 1128"/>
              <p:cNvSpPr>
                <a:spLocks noChangeShapeType="1"/>
              </p:cNvSpPr>
              <p:nvPr/>
            </p:nvSpPr>
            <p:spPr bwMode="auto">
              <a:xfrm flipV="1">
                <a:off x="4133" y="436"/>
                <a:ext cx="34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71" name="Line 1127"/>
              <p:cNvSpPr>
                <a:spLocks noChangeShapeType="1"/>
              </p:cNvSpPr>
              <p:nvPr/>
            </p:nvSpPr>
            <p:spPr bwMode="auto">
              <a:xfrm flipH="1" flipV="1">
                <a:off x="4138" y="446"/>
                <a:ext cx="29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72" name="Line 1126"/>
              <p:cNvSpPr>
                <a:spLocks noChangeShapeType="1"/>
              </p:cNvSpPr>
              <p:nvPr/>
            </p:nvSpPr>
            <p:spPr bwMode="auto">
              <a:xfrm flipV="1">
                <a:off x="4133" y="436"/>
                <a:ext cx="34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73" name="Line 1125"/>
              <p:cNvSpPr>
                <a:spLocks noChangeShapeType="1"/>
              </p:cNvSpPr>
              <p:nvPr/>
            </p:nvSpPr>
            <p:spPr bwMode="auto">
              <a:xfrm flipH="1" flipV="1">
                <a:off x="4138" y="489"/>
                <a:ext cx="29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74" name="Line 1124"/>
              <p:cNvSpPr>
                <a:spLocks noChangeShapeType="1"/>
              </p:cNvSpPr>
              <p:nvPr/>
            </p:nvSpPr>
            <p:spPr bwMode="auto">
              <a:xfrm flipV="1">
                <a:off x="4133" y="480"/>
                <a:ext cx="34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75" name="Line 1123"/>
              <p:cNvSpPr>
                <a:spLocks noChangeShapeType="1"/>
              </p:cNvSpPr>
              <p:nvPr/>
            </p:nvSpPr>
            <p:spPr bwMode="auto">
              <a:xfrm flipH="1" flipV="1">
                <a:off x="4138" y="489"/>
                <a:ext cx="29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76" name="Line 1122"/>
              <p:cNvSpPr>
                <a:spLocks noChangeShapeType="1"/>
              </p:cNvSpPr>
              <p:nvPr/>
            </p:nvSpPr>
            <p:spPr bwMode="auto">
              <a:xfrm flipV="1">
                <a:off x="4133" y="480"/>
                <a:ext cx="34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77" name="Line 1121"/>
              <p:cNvSpPr>
                <a:spLocks noChangeShapeType="1"/>
              </p:cNvSpPr>
              <p:nvPr/>
            </p:nvSpPr>
            <p:spPr bwMode="auto">
              <a:xfrm flipH="1" flipV="1">
                <a:off x="4143" y="292"/>
                <a:ext cx="19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78" name="Line 1120"/>
              <p:cNvSpPr>
                <a:spLocks noChangeShapeType="1"/>
              </p:cNvSpPr>
              <p:nvPr/>
            </p:nvSpPr>
            <p:spPr bwMode="auto">
              <a:xfrm flipV="1">
                <a:off x="4143" y="288"/>
                <a:ext cx="19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79" name="Line 1119"/>
              <p:cNvSpPr>
                <a:spLocks noChangeShapeType="1"/>
              </p:cNvSpPr>
              <p:nvPr/>
            </p:nvSpPr>
            <p:spPr bwMode="auto">
              <a:xfrm flipH="1" flipV="1">
                <a:off x="4143" y="326"/>
                <a:ext cx="19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80" name="Line 1118"/>
              <p:cNvSpPr>
                <a:spLocks noChangeShapeType="1"/>
              </p:cNvSpPr>
              <p:nvPr/>
            </p:nvSpPr>
            <p:spPr bwMode="auto">
              <a:xfrm flipV="1">
                <a:off x="4138" y="321"/>
                <a:ext cx="2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81" name="Line 1117"/>
              <p:cNvSpPr>
                <a:spLocks noChangeShapeType="1"/>
              </p:cNvSpPr>
              <p:nvPr/>
            </p:nvSpPr>
            <p:spPr bwMode="auto">
              <a:xfrm flipH="1" flipV="1">
                <a:off x="4143" y="292"/>
                <a:ext cx="19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82" name="Line 1116"/>
              <p:cNvSpPr>
                <a:spLocks noChangeShapeType="1"/>
              </p:cNvSpPr>
              <p:nvPr/>
            </p:nvSpPr>
            <p:spPr bwMode="auto">
              <a:xfrm flipV="1">
                <a:off x="4143" y="288"/>
                <a:ext cx="19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83" name="Line 1115"/>
              <p:cNvSpPr>
                <a:spLocks noChangeShapeType="1"/>
              </p:cNvSpPr>
              <p:nvPr/>
            </p:nvSpPr>
            <p:spPr bwMode="auto">
              <a:xfrm flipH="1" flipV="1">
                <a:off x="4143" y="326"/>
                <a:ext cx="19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84" name="Line 1114"/>
              <p:cNvSpPr>
                <a:spLocks noChangeShapeType="1"/>
              </p:cNvSpPr>
              <p:nvPr/>
            </p:nvSpPr>
            <p:spPr bwMode="auto">
              <a:xfrm flipV="1">
                <a:off x="4138" y="321"/>
                <a:ext cx="2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85" name="Rectangle 1113"/>
              <p:cNvSpPr>
                <a:spLocks noChangeArrowheads="1"/>
              </p:cNvSpPr>
              <p:nvPr/>
            </p:nvSpPr>
            <p:spPr bwMode="auto">
              <a:xfrm>
                <a:off x="4085" y="264"/>
                <a:ext cx="139" cy="43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86" name="Rectangle 1112"/>
              <p:cNvSpPr>
                <a:spLocks noChangeArrowheads="1"/>
              </p:cNvSpPr>
              <p:nvPr/>
            </p:nvSpPr>
            <p:spPr bwMode="auto">
              <a:xfrm>
                <a:off x="4085" y="264"/>
                <a:ext cx="139" cy="43"/>
              </a:xfrm>
              <a:prstGeom prst="rect">
                <a:avLst/>
              </a:prstGeom>
              <a:noFill/>
              <a:ln w="3175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87" name="Rectangle 1111"/>
              <p:cNvSpPr>
                <a:spLocks noChangeArrowheads="1"/>
              </p:cNvSpPr>
              <p:nvPr/>
            </p:nvSpPr>
            <p:spPr bwMode="auto">
              <a:xfrm>
                <a:off x="4133" y="806"/>
                <a:ext cx="67" cy="24"/>
              </a:xfrm>
              <a:prstGeom prst="rect">
                <a:avLst/>
              </a:prstGeom>
              <a:noFill/>
              <a:ln w="6350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88" name="Rectangle 1110"/>
              <p:cNvSpPr>
                <a:spLocks noChangeArrowheads="1"/>
              </p:cNvSpPr>
              <p:nvPr/>
            </p:nvSpPr>
            <p:spPr bwMode="auto">
              <a:xfrm>
                <a:off x="4138" y="892"/>
                <a:ext cx="165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3dTower.em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589" name="Rectangle 1109"/>
              <p:cNvSpPr>
                <a:spLocks noChangeArrowheads="1"/>
              </p:cNvSpPr>
              <p:nvPr/>
            </p:nvSpPr>
            <p:spPr bwMode="auto">
              <a:xfrm>
                <a:off x="4138" y="1055"/>
                <a:ext cx="15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f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590" name="Rectangle 1108"/>
              <p:cNvSpPr>
                <a:spLocks noChangeArrowheads="1"/>
              </p:cNvSpPr>
              <p:nvPr/>
            </p:nvSpPr>
            <p:spPr bwMode="auto">
              <a:xfrm>
                <a:off x="4143" y="897"/>
                <a:ext cx="51" cy="4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591" name="Rectangle 1107"/>
              <p:cNvSpPr>
                <a:spLocks noChangeArrowheads="1"/>
              </p:cNvSpPr>
              <p:nvPr/>
            </p:nvSpPr>
            <p:spPr bwMode="auto">
              <a:xfrm>
                <a:off x="4080" y="907"/>
                <a:ext cx="51" cy="4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592" name="Freeform 1106"/>
              <p:cNvSpPr>
                <a:spLocks/>
              </p:cNvSpPr>
              <p:nvPr/>
            </p:nvSpPr>
            <p:spPr bwMode="auto">
              <a:xfrm>
                <a:off x="4172" y="696"/>
                <a:ext cx="43" cy="120"/>
              </a:xfrm>
              <a:custGeom>
                <a:avLst/>
                <a:gdLst>
                  <a:gd name="T0" fmla="*/ 43 w 43"/>
                  <a:gd name="T1" fmla="*/ 120 h 120"/>
                  <a:gd name="T2" fmla="*/ 0 w 43"/>
                  <a:gd name="T3" fmla="*/ 101 h 120"/>
                  <a:gd name="T4" fmla="*/ 0 w 43"/>
                  <a:gd name="T5" fmla="*/ 0 h 120"/>
                  <a:gd name="T6" fmla="*/ 43 w 43"/>
                  <a:gd name="T7" fmla="*/ 19 h 120"/>
                  <a:gd name="T8" fmla="*/ 43 w 43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20">
                    <a:moveTo>
                      <a:pt x="43" y="120"/>
                    </a:moveTo>
                    <a:lnTo>
                      <a:pt x="0" y="101"/>
                    </a:lnTo>
                    <a:lnTo>
                      <a:pt x="0" y="0"/>
                    </a:lnTo>
                    <a:lnTo>
                      <a:pt x="43" y="19"/>
                    </a:lnTo>
                    <a:lnTo>
                      <a:pt x="43" y="120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93" name="Rectangle 1105"/>
              <p:cNvSpPr>
                <a:spLocks noChangeArrowheads="1"/>
              </p:cNvSpPr>
              <p:nvPr/>
            </p:nvSpPr>
            <p:spPr bwMode="auto">
              <a:xfrm>
                <a:off x="4215" y="715"/>
                <a:ext cx="77" cy="106"/>
              </a:xfrm>
              <a:prstGeom prst="rect">
                <a:avLst/>
              </a:prstGeom>
              <a:noFill/>
              <a:ln w="3175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94" name="Freeform 1104"/>
              <p:cNvSpPr>
                <a:spLocks/>
              </p:cNvSpPr>
              <p:nvPr/>
            </p:nvSpPr>
            <p:spPr bwMode="auto">
              <a:xfrm>
                <a:off x="4172" y="696"/>
                <a:ext cx="120" cy="19"/>
              </a:xfrm>
              <a:custGeom>
                <a:avLst/>
                <a:gdLst>
                  <a:gd name="T0" fmla="*/ 81 w 120"/>
                  <a:gd name="T1" fmla="*/ 0 h 19"/>
                  <a:gd name="T2" fmla="*/ 0 w 120"/>
                  <a:gd name="T3" fmla="*/ 0 h 19"/>
                  <a:gd name="T4" fmla="*/ 43 w 120"/>
                  <a:gd name="T5" fmla="*/ 19 h 19"/>
                  <a:gd name="T6" fmla="*/ 120 w 120"/>
                  <a:gd name="T7" fmla="*/ 19 h 19"/>
                  <a:gd name="T8" fmla="*/ 81 w 1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">
                    <a:moveTo>
                      <a:pt x="81" y="0"/>
                    </a:moveTo>
                    <a:lnTo>
                      <a:pt x="0" y="0"/>
                    </a:lnTo>
                    <a:lnTo>
                      <a:pt x="43" y="19"/>
                    </a:lnTo>
                    <a:lnTo>
                      <a:pt x="120" y="19"/>
                    </a:lnTo>
                    <a:lnTo>
                      <a:pt x="81" y="0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95" name="Freeform 1103"/>
              <p:cNvSpPr>
                <a:spLocks/>
              </p:cNvSpPr>
              <p:nvPr/>
            </p:nvSpPr>
            <p:spPr bwMode="auto">
              <a:xfrm>
                <a:off x="4220" y="753"/>
                <a:ext cx="4" cy="24"/>
              </a:xfrm>
              <a:custGeom>
                <a:avLst/>
                <a:gdLst>
                  <a:gd name="T0" fmla="*/ 4 w 4"/>
                  <a:gd name="T1" fmla="*/ 20 h 24"/>
                  <a:gd name="T2" fmla="*/ 4 w 4"/>
                  <a:gd name="T3" fmla="*/ 24 h 24"/>
                  <a:gd name="T4" fmla="*/ 0 w 4"/>
                  <a:gd name="T5" fmla="*/ 24 h 24"/>
                  <a:gd name="T6" fmla="*/ 0 w 4"/>
                  <a:gd name="T7" fmla="*/ 24 h 24"/>
                  <a:gd name="T8" fmla="*/ 0 w 4"/>
                  <a:gd name="T9" fmla="*/ 24 h 24"/>
                  <a:gd name="T10" fmla="*/ 0 w 4"/>
                  <a:gd name="T11" fmla="*/ 20 h 24"/>
                  <a:gd name="T12" fmla="*/ 0 w 4"/>
                  <a:gd name="T13" fmla="*/ 15 h 24"/>
                  <a:gd name="T14" fmla="*/ 0 w 4"/>
                  <a:gd name="T15" fmla="*/ 10 h 24"/>
                  <a:gd name="T16" fmla="*/ 0 w 4"/>
                  <a:gd name="T17" fmla="*/ 10 h 24"/>
                  <a:gd name="T18" fmla="*/ 0 w 4"/>
                  <a:gd name="T19" fmla="*/ 5 h 24"/>
                  <a:gd name="T20" fmla="*/ 0 w 4"/>
                  <a:gd name="T21" fmla="*/ 5 h 24"/>
                  <a:gd name="T22" fmla="*/ 0 w 4"/>
                  <a:gd name="T23" fmla="*/ 5 h 24"/>
                  <a:gd name="T24" fmla="*/ 0 w 4"/>
                  <a:gd name="T25" fmla="*/ 0 h 24"/>
                  <a:gd name="T26" fmla="*/ 0 w 4"/>
                  <a:gd name="T27" fmla="*/ 0 h 24"/>
                  <a:gd name="T28" fmla="*/ 4 w 4"/>
                  <a:gd name="T29" fmla="*/ 5 h 24"/>
                  <a:gd name="T30" fmla="*/ 4 w 4"/>
                  <a:gd name="T31" fmla="*/ 5 h 24"/>
                  <a:gd name="T32" fmla="*/ 4 w 4"/>
                  <a:gd name="T33" fmla="*/ 20 h 24"/>
                  <a:gd name="T34" fmla="*/ 4 w 4"/>
                  <a:gd name="T35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" h="24">
                    <a:moveTo>
                      <a:pt x="4" y="20"/>
                    </a:moveTo>
                    <a:lnTo>
                      <a:pt x="4" y="24"/>
                    </a:lnTo>
                    <a:lnTo>
                      <a:pt x="0" y="24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4" y="5"/>
                    </a:lnTo>
                    <a:lnTo>
                      <a:pt x="4" y="20"/>
                    </a:lnTo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96" name="Line 1102"/>
              <p:cNvSpPr>
                <a:spLocks noChangeShapeType="1"/>
              </p:cNvSpPr>
              <p:nvPr/>
            </p:nvSpPr>
            <p:spPr bwMode="auto">
              <a:xfrm flipH="1" flipV="1">
                <a:off x="4176" y="302"/>
                <a:ext cx="20" cy="514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97" name="Line 1101"/>
              <p:cNvSpPr>
                <a:spLocks noChangeShapeType="1"/>
              </p:cNvSpPr>
              <p:nvPr/>
            </p:nvSpPr>
            <p:spPr bwMode="auto">
              <a:xfrm flipV="1">
                <a:off x="4124" y="302"/>
                <a:ext cx="19" cy="514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98" name="Line 1100"/>
              <p:cNvSpPr>
                <a:spLocks noChangeShapeType="1"/>
              </p:cNvSpPr>
              <p:nvPr/>
            </p:nvSpPr>
            <p:spPr bwMode="auto">
              <a:xfrm flipH="1" flipV="1">
                <a:off x="4128" y="749"/>
                <a:ext cx="68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599" name="Line 1099"/>
              <p:cNvSpPr>
                <a:spLocks noChangeShapeType="1"/>
              </p:cNvSpPr>
              <p:nvPr/>
            </p:nvSpPr>
            <p:spPr bwMode="auto">
              <a:xfrm flipV="1">
                <a:off x="4124" y="749"/>
                <a:ext cx="67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00" name="Line 1098"/>
              <p:cNvSpPr>
                <a:spLocks noChangeShapeType="1"/>
              </p:cNvSpPr>
              <p:nvPr/>
            </p:nvSpPr>
            <p:spPr bwMode="auto">
              <a:xfrm flipH="1" flipV="1">
                <a:off x="4133" y="691"/>
                <a:ext cx="58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01" name="Line 1097"/>
              <p:cNvSpPr>
                <a:spLocks noChangeShapeType="1"/>
              </p:cNvSpPr>
              <p:nvPr/>
            </p:nvSpPr>
            <p:spPr bwMode="auto">
              <a:xfrm flipV="1">
                <a:off x="4128" y="691"/>
                <a:ext cx="63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02" name="Line 1096"/>
              <p:cNvSpPr>
                <a:spLocks noChangeShapeType="1"/>
              </p:cNvSpPr>
              <p:nvPr/>
            </p:nvSpPr>
            <p:spPr bwMode="auto">
              <a:xfrm flipH="1" flipV="1">
                <a:off x="4133" y="638"/>
                <a:ext cx="58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03" name="Line 1095"/>
              <p:cNvSpPr>
                <a:spLocks noChangeShapeType="1"/>
              </p:cNvSpPr>
              <p:nvPr/>
            </p:nvSpPr>
            <p:spPr bwMode="auto">
              <a:xfrm flipV="1">
                <a:off x="4128" y="638"/>
                <a:ext cx="58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04" name="Line 1094"/>
              <p:cNvSpPr>
                <a:spLocks noChangeShapeType="1"/>
              </p:cNvSpPr>
              <p:nvPr/>
            </p:nvSpPr>
            <p:spPr bwMode="auto">
              <a:xfrm flipH="1" flipV="1">
                <a:off x="4133" y="585"/>
                <a:ext cx="58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05" name="Line 1093"/>
              <p:cNvSpPr>
                <a:spLocks noChangeShapeType="1"/>
              </p:cNvSpPr>
              <p:nvPr/>
            </p:nvSpPr>
            <p:spPr bwMode="auto">
              <a:xfrm flipV="1">
                <a:off x="4133" y="585"/>
                <a:ext cx="53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06" name="Line 1092"/>
              <p:cNvSpPr>
                <a:spLocks noChangeShapeType="1"/>
              </p:cNvSpPr>
              <p:nvPr/>
            </p:nvSpPr>
            <p:spPr bwMode="auto">
              <a:xfrm flipH="1" flipV="1">
                <a:off x="4133" y="537"/>
                <a:ext cx="53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07" name="Line 1091"/>
              <p:cNvSpPr>
                <a:spLocks noChangeShapeType="1"/>
              </p:cNvSpPr>
              <p:nvPr/>
            </p:nvSpPr>
            <p:spPr bwMode="auto">
              <a:xfrm flipV="1">
                <a:off x="4133" y="537"/>
                <a:ext cx="53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08" name="Line 1090"/>
              <p:cNvSpPr>
                <a:spLocks noChangeShapeType="1"/>
              </p:cNvSpPr>
              <p:nvPr/>
            </p:nvSpPr>
            <p:spPr bwMode="auto">
              <a:xfrm flipH="1" flipV="1">
                <a:off x="4138" y="364"/>
                <a:ext cx="43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09" name="Line 1089"/>
              <p:cNvSpPr>
                <a:spLocks noChangeShapeType="1"/>
              </p:cNvSpPr>
              <p:nvPr/>
            </p:nvSpPr>
            <p:spPr bwMode="auto">
              <a:xfrm flipV="1">
                <a:off x="4138" y="364"/>
                <a:ext cx="43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10" name="Line 1088"/>
              <p:cNvSpPr>
                <a:spLocks noChangeShapeType="1"/>
              </p:cNvSpPr>
              <p:nvPr/>
            </p:nvSpPr>
            <p:spPr bwMode="auto">
              <a:xfrm flipH="1" flipV="1">
                <a:off x="4138" y="403"/>
                <a:ext cx="43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11" name="Line 1087"/>
              <p:cNvSpPr>
                <a:spLocks noChangeShapeType="1"/>
              </p:cNvSpPr>
              <p:nvPr/>
            </p:nvSpPr>
            <p:spPr bwMode="auto">
              <a:xfrm flipV="1">
                <a:off x="4138" y="403"/>
                <a:ext cx="43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12" name="Line 1086"/>
              <p:cNvSpPr>
                <a:spLocks noChangeShapeType="1"/>
              </p:cNvSpPr>
              <p:nvPr/>
            </p:nvSpPr>
            <p:spPr bwMode="auto">
              <a:xfrm flipH="1" flipV="1">
                <a:off x="4138" y="446"/>
                <a:ext cx="48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13" name="Line 1085"/>
              <p:cNvSpPr>
                <a:spLocks noChangeShapeType="1"/>
              </p:cNvSpPr>
              <p:nvPr/>
            </p:nvSpPr>
            <p:spPr bwMode="auto">
              <a:xfrm flipV="1">
                <a:off x="4133" y="446"/>
                <a:ext cx="48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14" name="Line 1084"/>
              <p:cNvSpPr>
                <a:spLocks noChangeShapeType="1"/>
              </p:cNvSpPr>
              <p:nvPr/>
            </p:nvSpPr>
            <p:spPr bwMode="auto">
              <a:xfrm flipH="1" flipV="1">
                <a:off x="4138" y="489"/>
                <a:ext cx="4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15" name="Line 1083"/>
              <p:cNvSpPr>
                <a:spLocks noChangeShapeType="1"/>
              </p:cNvSpPr>
              <p:nvPr/>
            </p:nvSpPr>
            <p:spPr bwMode="auto">
              <a:xfrm flipV="1">
                <a:off x="4133" y="489"/>
                <a:ext cx="4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16" name="Line 1082"/>
              <p:cNvSpPr>
                <a:spLocks noChangeShapeType="1"/>
              </p:cNvSpPr>
              <p:nvPr/>
            </p:nvSpPr>
            <p:spPr bwMode="auto">
              <a:xfrm flipH="1" flipV="1">
                <a:off x="4143" y="292"/>
                <a:ext cx="33" cy="39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17" name="Line 1081"/>
              <p:cNvSpPr>
                <a:spLocks noChangeShapeType="1"/>
              </p:cNvSpPr>
              <p:nvPr/>
            </p:nvSpPr>
            <p:spPr bwMode="auto">
              <a:xfrm flipV="1">
                <a:off x="4143" y="292"/>
                <a:ext cx="33" cy="39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18" name="Line 1080"/>
              <p:cNvSpPr>
                <a:spLocks noChangeShapeType="1"/>
              </p:cNvSpPr>
              <p:nvPr/>
            </p:nvSpPr>
            <p:spPr bwMode="auto">
              <a:xfrm flipH="1" flipV="1">
                <a:off x="4143" y="331"/>
                <a:ext cx="38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19" name="Line 1079"/>
              <p:cNvSpPr>
                <a:spLocks noChangeShapeType="1"/>
              </p:cNvSpPr>
              <p:nvPr/>
            </p:nvSpPr>
            <p:spPr bwMode="auto">
              <a:xfrm flipV="1">
                <a:off x="4138" y="331"/>
                <a:ext cx="38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20" name="Freeform 1078"/>
              <p:cNvSpPr>
                <a:spLocks/>
              </p:cNvSpPr>
              <p:nvPr/>
            </p:nvSpPr>
            <p:spPr bwMode="auto">
              <a:xfrm>
                <a:off x="4162" y="240"/>
                <a:ext cx="5" cy="57"/>
              </a:xfrm>
              <a:custGeom>
                <a:avLst/>
                <a:gdLst>
                  <a:gd name="T0" fmla="*/ 5 w 5"/>
                  <a:gd name="T1" fmla="*/ 14 h 57"/>
                  <a:gd name="T2" fmla="*/ 0 w 5"/>
                  <a:gd name="T3" fmla="*/ 0 h 57"/>
                  <a:gd name="T4" fmla="*/ 0 w 5"/>
                  <a:gd name="T5" fmla="*/ 0 h 57"/>
                  <a:gd name="T6" fmla="*/ 0 w 5"/>
                  <a:gd name="T7" fmla="*/ 0 h 57"/>
                  <a:gd name="T8" fmla="*/ 0 w 5"/>
                  <a:gd name="T9" fmla="*/ 0 h 57"/>
                  <a:gd name="T10" fmla="*/ 0 w 5"/>
                  <a:gd name="T11" fmla="*/ 0 h 57"/>
                  <a:gd name="T12" fmla="*/ 0 w 5"/>
                  <a:gd name="T13" fmla="*/ 14 h 57"/>
                  <a:gd name="T14" fmla="*/ 0 w 5"/>
                  <a:gd name="T15" fmla="*/ 57 h 57"/>
                  <a:gd name="T16" fmla="*/ 0 w 5"/>
                  <a:gd name="T17" fmla="*/ 57 h 57"/>
                  <a:gd name="T18" fmla="*/ 5 w 5"/>
                  <a:gd name="T19" fmla="*/ 57 h 57"/>
                  <a:gd name="T20" fmla="*/ 5 w 5"/>
                  <a:gd name="T21" fmla="*/ 1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7">
                    <a:moveTo>
                      <a:pt x="5" y="14"/>
                    </a:moveTo>
                    <a:lnTo>
                      <a:pt x="0" y="0"/>
                    </a:lnTo>
                    <a:lnTo>
                      <a:pt x="0" y="14"/>
                    </a:lnTo>
                    <a:lnTo>
                      <a:pt x="0" y="57"/>
                    </a:lnTo>
                    <a:lnTo>
                      <a:pt x="5" y="57"/>
                    </a:lnTo>
                    <a:lnTo>
                      <a:pt x="5" y="14"/>
                    </a:lnTo>
                    <a:close/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21" name="Freeform 1077"/>
              <p:cNvSpPr>
                <a:spLocks/>
              </p:cNvSpPr>
              <p:nvPr/>
            </p:nvSpPr>
            <p:spPr bwMode="auto">
              <a:xfrm>
                <a:off x="4085" y="254"/>
                <a:ext cx="77" cy="53"/>
              </a:xfrm>
              <a:custGeom>
                <a:avLst/>
                <a:gdLst>
                  <a:gd name="T0" fmla="*/ 77 w 77"/>
                  <a:gd name="T1" fmla="*/ 0 h 53"/>
                  <a:gd name="T2" fmla="*/ 0 w 77"/>
                  <a:gd name="T3" fmla="*/ 10 h 53"/>
                  <a:gd name="T4" fmla="*/ 0 w 77"/>
                  <a:gd name="T5" fmla="*/ 53 h 53"/>
                  <a:gd name="T6" fmla="*/ 77 w 77"/>
                  <a:gd name="T7" fmla="*/ 29 h 53"/>
                  <a:gd name="T8" fmla="*/ 77 w 77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53">
                    <a:moveTo>
                      <a:pt x="77" y="0"/>
                    </a:moveTo>
                    <a:lnTo>
                      <a:pt x="0" y="10"/>
                    </a:lnTo>
                    <a:lnTo>
                      <a:pt x="0" y="53"/>
                    </a:lnTo>
                    <a:lnTo>
                      <a:pt x="77" y="29"/>
                    </a:lnTo>
                    <a:lnTo>
                      <a:pt x="77" y="0"/>
                    </a:lnTo>
                    <a:close/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22" name="Freeform 1076"/>
              <p:cNvSpPr>
                <a:spLocks/>
              </p:cNvSpPr>
              <p:nvPr/>
            </p:nvSpPr>
            <p:spPr bwMode="auto">
              <a:xfrm>
                <a:off x="4162" y="254"/>
                <a:ext cx="62" cy="53"/>
              </a:xfrm>
              <a:custGeom>
                <a:avLst/>
                <a:gdLst>
                  <a:gd name="T0" fmla="*/ 0 w 62"/>
                  <a:gd name="T1" fmla="*/ 0 h 53"/>
                  <a:gd name="T2" fmla="*/ 62 w 62"/>
                  <a:gd name="T3" fmla="*/ 10 h 53"/>
                  <a:gd name="T4" fmla="*/ 62 w 62"/>
                  <a:gd name="T5" fmla="*/ 53 h 53"/>
                  <a:gd name="T6" fmla="*/ 0 w 62"/>
                  <a:gd name="T7" fmla="*/ 29 h 53"/>
                  <a:gd name="T8" fmla="*/ 0 w 6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3">
                    <a:moveTo>
                      <a:pt x="0" y="0"/>
                    </a:moveTo>
                    <a:lnTo>
                      <a:pt x="62" y="10"/>
                    </a:lnTo>
                    <a:lnTo>
                      <a:pt x="62" y="53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23" name="Freeform 1075"/>
              <p:cNvSpPr>
                <a:spLocks/>
              </p:cNvSpPr>
              <p:nvPr/>
            </p:nvSpPr>
            <p:spPr bwMode="auto">
              <a:xfrm>
                <a:off x="4224" y="235"/>
                <a:ext cx="5" cy="72"/>
              </a:xfrm>
              <a:custGeom>
                <a:avLst/>
                <a:gdLst>
                  <a:gd name="T0" fmla="*/ 5 w 5"/>
                  <a:gd name="T1" fmla="*/ 19 h 72"/>
                  <a:gd name="T2" fmla="*/ 5 w 5"/>
                  <a:gd name="T3" fmla="*/ 0 h 72"/>
                  <a:gd name="T4" fmla="*/ 0 w 5"/>
                  <a:gd name="T5" fmla="*/ 19 h 72"/>
                  <a:gd name="T6" fmla="*/ 0 w 5"/>
                  <a:gd name="T7" fmla="*/ 72 h 72"/>
                  <a:gd name="T8" fmla="*/ 5 w 5"/>
                  <a:gd name="T9" fmla="*/ 72 h 72"/>
                  <a:gd name="T10" fmla="*/ 5 w 5"/>
                  <a:gd name="T11" fmla="*/ 72 h 72"/>
                  <a:gd name="T12" fmla="*/ 5 w 5"/>
                  <a:gd name="T13" fmla="*/ 1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2">
                    <a:moveTo>
                      <a:pt x="5" y="19"/>
                    </a:moveTo>
                    <a:lnTo>
                      <a:pt x="5" y="0"/>
                    </a:lnTo>
                    <a:lnTo>
                      <a:pt x="0" y="19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5" y="19"/>
                    </a:lnTo>
                    <a:close/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24" name="Freeform 1074"/>
              <p:cNvSpPr>
                <a:spLocks/>
              </p:cNvSpPr>
              <p:nvPr/>
            </p:nvSpPr>
            <p:spPr bwMode="auto">
              <a:xfrm>
                <a:off x="4080" y="235"/>
                <a:ext cx="5" cy="72"/>
              </a:xfrm>
              <a:custGeom>
                <a:avLst/>
                <a:gdLst>
                  <a:gd name="T0" fmla="*/ 5 w 5"/>
                  <a:gd name="T1" fmla="*/ 19 h 72"/>
                  <a:gd name="T2" fmla="*/ 5 w 5"/>
                  <a:gd name="T3" fmla="*/ 0 h 72"/>
                  <a:gd name="T4" fmla="*/ 0 w 5"/>
                  <a:gd name="T5" fmla="*/ 19 h 72"/>
                  <a:gd name="T6" fmla="*/ 0 w 5"/>
                  <a:gd name="T7" fmla="*/ 72 h 72"/>
                  <a:gd name="T8" fmla="*/ 5 w 5"/>
                  <a:gd name="T9" fmla="*/ 72 h 72"/>
                  <a:gd name="T10" fmla="*/ 5 w 5"/>
                  <a:gd name="T11" fmla="*/ 72 h 72"/>
                  <a:gd name="T12" fmla="*/ 5 w 5"/>
                  <a:gd name="T13" fmla="*/ 1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2">
                    <a:moveTo>
                      <a:pt x="5" y="19"/>
                    </a:moveTo>
                    <a:lnTo>
                      <a:pt x="5" y="0"/>
                    </a:lnTo>
                    <a:lnTo>
                      <a:pt x="0" y="19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5" y="19"/>
                    </a:lnTo>
                    <a:close/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25" name="Line 1073"/>
              <p:cNvSpPr>
                <a:spLocks noChangeShapeType="1"/>
              </p:cNvSpPr>
              <p:nvPr/>
            </p:nvSpPr>
            <p:spPr bwMode="auto">
              <a:xfrm flipH="1" flipV="1">
                <a:off x="4176" y="302"/>
                <a:ext cx="20" cy="509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26" name="Line 1072"/>
              <p:cNvSpPr>
                <a:spLocks noChangeShapeType="1"/>
              </p:cNvSpPr>
              <p:nvPr/>
            </p:nvSpPr>
            <p:spPr bwMode="auto">
              <a:xfrm flipH="1" flipV="1">
                <a:off x="4162" y="292"/>
                <a:ext cx="10" cy="509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27" name="Line 1071"/>
              <p:cNvSpPr>
                <a:spLocks noChangeShapeType="1"/>
              </p:cNvSpPr>
              <p:nvPr/>
            </p:nvSpPr>
            <p:spPr bwMode="auto">
              <a:xfrm flipH="1" flipV="1">
                <a:off x="4172" y="739"/>
                <a:ext cx="24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28" name="Line 1070"/>
              <p:cNvSpPr>
                <a:spLocks noChangeShapeType="1"/>
              </p:cNvSpPr>
              <p:nvPr/>
            </p:nvSpPr>
            <p:spPr bwMode="auto">
              <a:xfrm flipV="1">
                <a:off x="4172" y="749"/>
                <a:ext cx="19" cy="5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29" name="Line 1069"/>
              <p:cNvSpPr>
                <a:spLocks noChangeShapeType="1"/>
              </p:cNvSpPr>
              <p:nvPr/>
            </p:nvSpPr>
            <p:spPr bwMode="auto">
              <a:xfrm flipH="1" flipV="1">
                <a:off x="4172" y="681"/>
                <a:ext cx="19" cy="6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30" name="Line 1068"/>
              <p:cNvSpPr>
                <a:spLocks noChangeShapeType="1"/>
              </p:cNvSpPr>
              <p:nvPr/>
            </p:nvSpPr>
            <p:spPr bwMode="auto">
              <a:xfrm flipV="1">
                <a:off x="4172" y="691"/>
                <a:ext cx="19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31" name="Line 1067"/>
              <p:cNvSpPr>
                <a:spLocks noChangeShapeType="1"/>
              </p:cNvSpPr>
              <p:nvPr/>
            </p:nvSpPr>
            <p:spPr bwMode="auto">
              <a:xfrm flipH="1" flipV="1">
                <a:off x="4167" y="628"/>
                <a:ext cx="24" cy="6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32" name="Line 1066"/>
              <p:cNvSpPr>
                <a:spLocks noChangeShapeType="1"/>
              </p:cNvSpPr>
              <p:nvPr/>
            </p:nvSpPr>
            <p:spPr bwMode="auto">
              <a:xfrm flipV="1">
                <a:off x="4172" y="638"/>
                <a:ext cx="1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33" name="Line 1065"/>
              <p:cNvSpPr>
                <a:spLocks noChangeShapeType="1"/>
              </p:cNvSpPr>
              <p:nvPr/>
            </p:nvSpPr>
            <p:spPr bwMode="auto">
              <a:xfrm flipH="1" flipV="1">
                <a:off x="4167" y="576"/>
                <a:ext cx="19" cy="6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34" name="Line 1064"/>
              <p:cNvSpPr>
                <a:spLocks noChangeShapeType="1"/>
              </p:cNvSpPr>
              <p:nvPr/>
            </p:nvSpPr>
            <p:spPr bwMode="auto">
              <a:xfrm flipV="1">
                <a:off x="4167" y="585"/>
                <a:ext cx="19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35" name="Line 1063"/>
              <p:cNvSpPr>
                <a:spLocks noChangeShapeType="1"/>
              </p:cNvSpPr>
              <p:nvPr/>
            </p:nvSpPr>
            <p:spPr bwMode="auto">
              <a:xfrm flipH="1" flipV="1">
                <a:off x="4167" y="528"/>
                <a:ext cx="19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36" name="Line 1062"/>
              <p:cNvSpPr>
                <a:spLocks noChangeShapeType="1"/>
              </p:cNvSpPr>
              <p:nvPr/>
            </p:nvSpPr>
            <p:spPr bwMode="auto">
              <a:xfrm flipV="1">
                <a:off x="4167" y="537"/>
                <a:ext cx="19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37" name="Line 1061"/>
              <p:cNvSpPr>
                <a:spLocks noChangeShapeType="1"/>
              </p:cNvSpPr>
              <p:nvPr/>
            </p:nvSpPr>
            <p:spPr bwMode="auto">
              <a:xfrm flipH="1" flipV="1">
                <a:off x="4167" y="360"/>
                <a:ext cx="1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38" name="Line 1060"/>
              <p:cNvSpPr>
                <a:spLocks noChangeShapeType="1"/>
              </p:cNvSpPr>
              <p:nvPr/>
            </p:nvSpPr>
            <p:spPr bwMode="auto">
              <a:xfrm flipV="1">
                <a:off x="4167" y="364"/>
                <a:ext cx="9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39" name="Line 1059"/>
              <p:cNvSpPr>
                <a:spLocks noChangeShapeType="1"/>
              </p:cNvSpPr>
              <p:nvPr/>
            </p:nvSpPr>
            <p:spPr bwMode="auto">
              <a:xfrm flipH="1" flipV="1">
                <a:off x="4167" y="398"/>
                <a:ext cx="14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40" name="Line 1058"/>
              <p:cNvSpPr>
                <a:spLocks noChangeShapeType="1"/>
              </p:cNvSpPr>
              <p:nvPr/>
            </p:nvSpPr>
            <p:spPr bwMode="auto">
              <a:xfrm flipV="1">
                <a:off x="4167" y="403"/>
                <a:ext cx="14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41" name="Line 1057"/>
              <p:cNvSpPr>
                <a:spLocks noChangeShapeType="1"/>
              </p:cNvSpPr>
              <p:nvPr/>
            </p:nvSpPr>
            <p:spPr bwMode="auto">
              <a:xfrm flipH="1" flipV="1">
                <a:off x="4167" y="436"/>
                <a:ext cx="14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42" name="Line 1056"/>
              <p:cNvSpPr>
                <a:spLocks noChangeShapeType="1"/>
              </p:cNvSpPr>
              <p:nvPr/>
            </p:nvSpPr>
            <p:spPr bwMode="auto">
              <a:xfrm flipV="1">
                <a:off x="4167" y="446"/>
                <a:ext cx="1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43" name="Line 1055"/>
              <p:cNvSpPr>
                <a:spLocks noChangeShapeType="1"/>
              </p:cNvSpPr>
              <p:nvPr/>
            </p:nvSpPr>
            <p:spPr bwMode="auto">
              <a:xfrm flipH="1" flipV="1">
                <a:off x="4167" y="484"/>
                <a:ext cx="1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44" name="Line 1054"/>
              <p:cNvSpPr>
                <a:spLocks noChangeShapeType="1"/>
              </p:cNvSpPr>
              <p:nvPr/>
            </p:nvSpPr>
            <p:spPr bwMode="auto">
              <a:xfrm flipV="1">
                <a:off x="4167" y="489"/>
                <a:ext cx="14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45" name="Line 1053"/>
              <p:cNvSpPr>
                <a:spLocks noChangeShapeType="1"/>
              </p:cNvSpPr>
              <p:nvPr/>
            </p:nvSpPr>
            <p:spPr bwMode="auto">
              <a:xfrm flipH="1" flipV="1">
                <a:off x="4162" y="288"/>
                <a:ext cx="14" cy="43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46" name="Line 1052"/>
              <p:cNvSpPr>
                <a:spLocks noChangeShapeType="1"/>
              </p:cNvSpPr>
              <p:nvPr/>
            </p:nvSpPr>
            <p:spPr bwMode="auto">
              <a:xfrm flipV="1">
                <a:off x="4167" y="292"/>
                <a:ext cx="9" cy="29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47" name="Line 1051"/>
              <p:cNvSpPr>
                <a:spLocks noChangeShapeType="1"/>
              </p:cNvSpPr>
              <p:nvPr/>
            </p:nvSpPr>
            <p:spPr bwMode="auto">
              <a:xfrm flipH="1" flipV="1">
                <a:off x="4167" y="321"/>
                <a:ext cx="9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48" name="Line 1050"/>
              <p:cNvSpPr>
                <a:spLocks noChangeShapeType="1"/>
              </p:cNvSpPr>
              <p:nvPr/>
            </p:nvSpPr>
            <p:spPr bwMode="auto">
              <a:xfrm flipV="1">
                <a:off x="4167" y="331"/>
                <a:ext cx="9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49" name="Line 1049"/>
              <p:cNvSpPr>
                <a:spLocks noChangeShapeType="1"/>
              </p:cNvSpPr>
              <p:nvPr/>
            </p:nvSpPr>
            <p:spPr bwMode="auto">
              <a:xfrm flipH="1" flipV="1">
                <a:off x="4162" y="292"/>
                <a:ext cx="5" cy="509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50" name="Line 1048"/>
              <p:cNvSpPr>
                <a:spLocks noChangeShapeType="1"/>
              </p:cNvSpPr>
              <p:nvPr/>
            </p:nvSpPr>
            <p:spPr bwMode="auto">
              <a:xfrm flipV="1">
                <a:off x="4124" y="297"/>
                <a:ext cx="19" cy="514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51" name="Line 1047"/>
              <p:cNvSpPr>
                <a:spLocks noChangeShapeType="1"/>
              </p:cNvSpPr>
              <p:nvPr/>
            </p:nvSpPr>
            <p:spPr bwMode="auto">
              <a:xfrm flipH="1" flipV="1">
                <a:off x="4162" y="292"/>
                <a:ext cx="5" cy="509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52" name="Line 1046"/>
              <p:cNvSpPr>
                <a:spLocks noChangeShapeType="1"/>
              </p:cNvSpPr>
              <p:nvPr/>
            </p:nvSpPr>
            <p:spPr bwMode="auto">
              <a:xfrm flipV="1">
                <a:off x="4124" y="297"/>
                <a:ext cx="19" cy="514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53" name="Line 1045"/>
              <p:cNvSpPr>
                <a:spLocks noChangeShapeType="1"/>
              </p:cNvSpPr>
              <p:nvPr/>
            </p:nvSpPr>
            <p:spPr bwMode="auto">
              <a:xfrm flipH="1" flipV="1">
                <a:off x="4128" y="749"/>
                <a:ext cx="39" cy="5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54" name="Line 1044"/>
              <p:cNvSpPr>
                <a:spLocks noChangeShapeType="1"/>
              </p:cNvSpPr>
              <p:nvPr/>
            </p:nvSpPr>
            <p:spPr bwMode="auto">
              <a:xfrm flipV="1">
                <a:off x="4124" y="739"/>
                <a:ext cx="43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55" name="Line 1043"/>
              <p:cNvSpPr>
                <a:spLocks noChangeShapeType="1"/>
              </p:cNvSpPr>
              <p:nvPr/>
            </p:nvSpPr>
            <p:spPr bwMode="auto">
              <a:xfrm flipH="1" flipV="1">
                <a:off x="4128" y="749"/>
                <a:ext cx="39" cy="5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56" name="Line 1042"/>
              <p:cNvSpPr>
                <a:spLocks noChangeShapeType="1"/>
              </p:cNvSpPr>
              <p:nvPr/>
            </p:nvSpPr>
            <p:spPr bwMode="auto">
              <a:xfrm flipV="1">
                <a:off x="4124" y="739"/>
                <a:ext cx="43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57" name="Line 1041"/>
              <p:cNvSpPr>
                <a:spLocks noChangeShapeType="1"/>
              </p:cNvSpPr>
              <p:nvPr/>
            </p:nvSpPr>
            <p:spPr bwMode="auto">
              <a:xfrm flipH="1" flipV="1">
                <a:off x="4133" y="691"/>
                <a:ext cx="34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58" name="Line 1040"/>
              <p:cNvSpPr>
                <a:spLocks noChangeShapeType="1"/>
              </p:cNvSpPr>
              <p:nvPr/>
            </p:nvSpPr>
            <p:spPr bwMode="auto">
              <a:xfrm flipV="1">
                <a:off x="4128" y="681"/>
                <a:ext cx="39" cy="6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59" name="Line 1039"/>
              <p:cNvSpPr>
                <a:spLocks noChangeShapeType="1"/>
              </p:cNvSpPr>
              <p:nvPr/>
            </p:nvSpPr>
            <p:spPr bwMode="auto">
              <a:xfrm flipH="1" flipV="1">
                <a:off x="4133" y="691"/>
                <a:ext cx="34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60" name="Line 1038"/>
              <p:cNvSpPr>
                <a:spLocks noChangeShapeType="1"/>
              </p:cNvSpPr>
              <p:nvPr/>
            </p:nvSpPr>
            <p:spPr bwMode="auto">
              <a:xfrm flipV="1">
                <a:off x="4128" y="681"/>
                <a:ext cx="39" cy="6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61" name="Line 1037"/>
              <p:cNvSpPr>
                <a:spLocks noChangeShapeType="1"/>
              </p:cNvSpPr>
              <p:nvPr/>
            </p:nvSpPr>
            <p:spPr bwMode="auto">
              <a:xfrm flipH="1" flipV="1">
                <a:off x="4133" y="638"/>
                <a:ext cx="3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62" name="Line 1036"/>
              <p:cNvSpPr>
                <a:spLocks noChangeShapeType="1"/>
              </p:cNvSpPr>
              <p:nvPr/>
            </p:nvSpPr>
            <p:spPr bwMode="auto">
              <a:xfrm flipV="1">
                <a:off x="4133" y="624"/>
                <a:ext cx="34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63" name="Line 1035"/>
              <p:cNvSpPr>
                <a:spLocks noChangeShapeType="1"/>
              </p:cNvSpPr>
              <p:nvPr/>
            </p:nvSpPr>
            <p:spPr bwMode="auto">
              <a:xfrm flipH="1" flipV="1">
                <a:off x="4133" y="638"/>
                <a:ext cx="3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64" name="Line 1034"/>
              <p:cNvSpPr>
                <a:spLocks noChangeShapeType="1"/>
              </p:cNvSpPr>
              <p:nvPr/>
            </p:nvSpPr>
            <p:spPr bwMode="auto">
              <a:xfrm flipV="1">
                <a:off x="4133" y="624"/>
                <a:ext cx="34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65" name="Line 1033"/>
              <p:cNvSpPr>
                <a:spLocks noChangeShapeType="1"/>
              </p:cNvSpPr>
              <p:nvPr/>
            </p:nvSpPr>
            <p:spPr bwMode="auto">
              <a:xfrm flipH="1" flipV="1">
                <a:off x="4133" y="585"/>
                <a:ext cx="3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66" name="Line 1032"/>
              <p:cNvSpPr>
                <a:spLocks noChangeShapeType="1"/>
              </p:cNvSpPr>
              <p:nvPr/>
            </p:nvSpPr>
            <p:spPr bwMode="auto">
              <a:xfrm flipV="1">
                <a:off x="4133" y="576"/>
                <a:ext cx="34" cy="6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67" name="Line 1031"/>
              <p:cNvSpPr>
                <a:spLocks noChangeShapeType="1"/>
              </p:cNvSpPr>
              <p:nvPr/>
            </p:nvSpPr>
            <p:spPr bwMode="auto">
              <a:xfrm flipH="1" flipV="1">
                <a:off x="4133" y="585"/>
                <a:ext cx="3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68" name="Line 1030"/>
              <p:cNvSpPr>
                <a:spLocks noChangeShapeType="1"/>
              </p:cNvSpPr>
              <p:nvPr/>
            </p:nvSpPr>
            <p:spPr bwMode="auto">
              <a:xfrm flipV="1">
                <a:off x="4133" y="576"/>
                <a:ext cx="34" cy="6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69" name="Line 1029"/>
              <p:cNvSpPr>
                <a:spLocks noChangeShapeType="1"/>
              </p:cNvSpPr>
              <p:nvPr/>
            </p:nvSpPr>
            <p:spPr bwMode="auto">
              <a:xfrm flipH="1" flipV="1">
                <a:off x="4133" y="537"/>
                <a:ext cx="34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70" name="Line 1028"/>
              <p:cNvSpPr>
                <a:spLocks noChangeShapeType="1"/>
              </p:cNvSpPr>
              <p:nvPr/>
            </p:nvSpPr>
            <p:spPr bwMode="auto">
              <a:xfrm flipV="1">
                <a:off x="4133" y="528"/>
                <a:ext cx="34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71" name="Line 1027"/>
              <p:cNvSpPr>
                <a:spLocks noChangeShapeType="1"/>
              </p:cNvSpPr>
              <p:nvPr/>
            </p:nvSpPr>
            <p:spPr bwMode="auto">
              <a:xfrm flipH="1" flipV="1">
                <a:off x="4133" y="537"/>
                <a:ext cx="34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72" name="Line 1026"/>
              <p:cNvSpPr>
                <a:spLocks noChangeShapeType="1"/>
              </p:cNvSpPr>
              <p:nvPr/>
            </p:nvSpPr>
            <p:spPr bwMode="auto">
              <a:xfrm flipV="1">
                <a:off x="4133" y="528"/>
                <a:ext cx="34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73" name="Line 1025"/>
              <p:cNvSpPr>
                <a:spLocks noChangeShapeType="1"/>
              </p:cNvSpPr>
              <p:nvPr/>
            </p:nvSpPr>
            <p:spPr bwMode="auto">
              <a:xfrm flipH="1" flipV="1">
                <a:off x="4138" y="364"/>
                <a:ext cx="24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74" name="Line 1024"/>
              <p:cNvSpPr>
                <a:spLocks noChangeShapeType="1"/>
              </p:cNvSpPr>
              <p:nvPr/>
            </p:nvSpPr>
            <p:spPr bwMode="auto">
              <a:xfrm flipV="1">
                <a:off x="4138" y="360"/>
                <a:ext cx="2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75" name="Line 1023"/>
              <p:cNvSpPr>
                <a:spLocks noChangeShapeType="1"/>
              </p:cNvSpPr>
              <p:nvPr/>
            </p:nvSpPr>
            <p:spPr bwMode="auto">
              <a:xfrm flipH="1" flipV="1">
                <a:off x="4138" y="364"/>
                <a:ext cx="24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76" name="Line 1022"/>
              <p:cNvSpPr>
                <a:spLocks noChangeShapeType="1"/>
              </p:cNvSpPr>
              <p:nvPr/>
            </p:nvSpPr>
            <p:spPr bwMode="auto">
              <a:xfrm flipV="1">
                <a:off x="4138" y="360"/>
                <a:ext cx="2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77" name="Line 1021"/>
              <p:cNvSpPr>
                <a:spLocks noChangeShapeType="1"/>
              </p:cNvSpPr>
              <p:nvPr/>
            </p:nvSpPr>
            <p:spPr bwMode="auto">
              <a:xfrm flipH="1" flipV="1">
                <a:off x="4138" y="403"/>
                <a:ext cx="29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78" name="Line 1020"/>
              <p:cNvSpPr>
                <a:spLocks noChangeShapeType="1"/>
              </p:cNvSpPr>
              <p:nvPr/>
            </p:nvSpPr>
            <p:spPr bwMode="auto">
              <a:xfrm flipV="1">
                <a:off x="4138" y="393"/>
                <a:ext cx="24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79" name="Line 1019"/>
              <p:cNvSpPr>
                <a:spLocks noChangeShapeType="1"/>
              </p:cNvSpPr>
              <p:nvPr/>
            </p:nvSpPr>
            <p:spPr bwMode="auto">
              <a:xfrm flipH="1" flipV="1">
                <a:off x="4138" y="403"/>
                <a:ext cx="29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80" name="Line 1018"/>
              <p:cNvSpPr>
                <a:spLocks noChangeShapeType="1"/>
              </p:cNvSpPr>
              <p:nvPr/>
            </p:nvSpPr>
            <p:spPr bwMode="auto">
              <a:xfrm flipV="1">
                <a:off x="4138" y="393"/>
                <a:ext cx="24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81" name="Line 1017"/>
              <p:cNvSpPr>
                <a:spLocks noChangeShapeType="1"/>
              </p:cNvSpPr>
              <p:nvPr/>
            </p:nvSpPr>
            <p:spPr bwMode="auto">
              <a:xfrm flipH="1" flipV="1">
                <a:off x="4138" y="446"/>
                <a:ext cx="29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82" name="Line 1016"/>
              <p:cNvSpPr>
                <a:spLocks noChangeShapeType="1"/>
              </p:cNvSpPr>
              <p:nvPr/>
            </p:nvSpPr>
            <p:spPr bwMode="auto">
              <a:xfrm flipV="1">
                <a:off x="4133" y="436"/>
                <a:ext cx="34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83" name="Line 1015"/>
              <p:cNvSpPr>
                <a:spLocks noChangeShapeType="1"/>
              </p:cNvSpPr>
              <p:nvPr/>
            </p:nvSpPr>
            <p:spPr bwMode="auto">
              <a:xfrm flipH="1" flipV="1">
                <a:off x="4138" y="446"/>
                <a:ext cx="29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84" name="Line 1014"/>
              <p:cNvSpPr>
                <a:spLocks noChangeShapeType="1"/>
              </p:cNvSpPr>
              <p:nvPr/>
            </p:nvSpPr>
            <p:spPr bwMode="auto">
              <a:xfrm flipV="1">
                <a:off x="4133" y="436"/>
                <a:ext cx="34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85" name="Line 1013"/>
              <p:cNvSpPr>
                <a:spLocks noChangeShapeType="1"/>
              </p:cNvSpPr>
              <p:nvPr/>
            </p:nvSpPr>
            <p:spPr bwMode="auto">
              <a:xfrm flipH="1" flipV="1">
                <a:off x="4138" y="489"/>
                <a:ext cx="29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86" name="Line 1012"/>
              <p:cNvSpPr>
                <a:spLocks noChangeShapeType="1"/>
              </p:cNvSpPr>
              <p:nvPr/>
            </p:nvSpPr>
            <p:spPr bwMode="auto">
              <a:xfrm flipV="1">
                <a:off x="4133" y="480"/>
                <a:ext cx="34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87" name="Line 1011"/>
              <p:cNvSpPr>
                <a:spLocks noChangeShapeType="1"/>
              </p:cNvSpPr>
              <p:nvPr/>
            </p:nvSpPr>
            <p:spPr bwMode="auto">
              <a:xfrm flipH="1" flipV="1">
                <a:off x="4138" y="489"/>
                <a:ext cx="29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88" name="Line 1010"/>
              <p:cNvSpPr>
                <a:spLocks noChangeShapeType="1"/>
              </p:cNvSpPr>
              <p:nvPr/>
            </p:nvSpPr>
            <p:spPr bwMode="auto">
              <a:xfrm flipV="1">
                <a:off x="4133" y="480"/>
                <a:ext cx="34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89" name="Line 1009"/>
              <p:cNvSpPr>
                <a:spLocks noChangeShapeType="1"/>
              </p:cNvSpPr>
              <p:nvPr/>
            </p:nvSpPr>
            <p:spPr bwMode="auto">
              <a:xfrm flipH="1" flipV="1">
                <a:off x="4143" y="292"/>
                <a:ext cx="19" cy="29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90" name="Line 1008"/>
              <p:cNvSpPr>
                <a:spLocks noChangeShapeType="1"/>
              </p:cNvSpPr>
              <p:nvPr/>
            </p:nvSpPr>
            <p:spPr bwMode="auto">
              <a:xfrm flipV="1">
                <a:off x="4143" y="288"/>
                <a:ext cx="19" cy="38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91" name="Line 1007"/>
              <p:cNvSpPr>
                <a:spLocks noChangeShapeType="1"/>
              </p:cNvSpPr>
              <p:nvPr/>
            </p:nvSpPr>
            <p:spPr bwMode="auto">
              <a:xfrm flipH="1" flipV="1">
                <a:off x="4143" y="326"/>
                <a:ext cx="19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92" name="Line 1006"/>
              <p:cNvSpPr>
                <a:spLocks noChangeShapeType="1"/>
              </p:cNvSpPr>
              <p:nvPr/>
            </p:nvSpPr>
            <p:spPr bwMode="auto">
              <a:xfrm flipV="1">
                <a:off x="4138" y="321"/>
                <a:ext cx="2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93" name="Line 1005"/>
              <p:cNvSpPr>
                <a:spLocks noChangeShapeType="1"/>
              </p:cNvSpPr>
              <p:nvPr/>
            </p:nvSpPr>
            <p:spPr bwMode="auto">
              <a:xfrm flipH="1" flipV="1">
                <a:off x="4143" y="292"/>
                <a:ext cx="19" cy="29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94" name="Line 1004"/>
              <p:cNvSpPr>
                <a:spLocks noChangeShapeType="1"/>
              </p:cNvSpPr>
              <p:nvPr/>
            </p:nvSpPr>
            <p:spPr bwMode="auto">
              <a:xfrm flipV="1">
                <a:off x="4143" y="288"/>
                <a:ext cx="19" cy="38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95" name="Line 1003"/>
              <p:cNvSpPr>
                <a:spLocks noChangeShapeType="1"/>
              </p:cNvSpPr>
              <p:nvPr/>
            </p:nvSpPr>
            <p:spPr bwMode="auto">
              <a:xfrm flipH="1" flipV="1">
                <a:off x="4143" y="326"/>
                <a:ext cx="19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96" name="Line 1002"/>
              <p:cNvSpPr>
                <a:spLocks noChangeShapeType="1"/>
              </p:cNvSpPr>
              <p:nvPr/>
            </p:nvSpPr>
            <p:spPr bwMode="auto">
              <a:xfrm flipV="1">
                <a:off x="4138" y="321"/>
                <a:ext cx="2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97" name="Rectangle 1001"/>
              <p:cNvSpPr>
                <a:spLocks noChangeArrowheads="1"/>
              </p:cNvSpPr>
              <p:nvPr/>
            </p:nvSpPr>
            <p:spPr bwMode="auto">
              <a:xfrm>
                <a:off x="4085" y="264"/>
                <a:ext cx="139" cy="43"/>
              </a:xfrm>
              <a:prstGeom prst="rect">
                <a:avLst/>
              </a:prstGeom>
              <a:solidFill>
                <a:srgbClr val="006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98" name="Rectangle 1000"/>
              <p:cNvSpPr>
                <a:spLocks noChangeArrowheads="1"/>
              </p:cNvSpPr>
              <p:nvPr/>
            </p:nvSpPr>
            <p:spPr bwMode="auto">
              <a:xfrm>
                <a:off x="4085" y="264"/>
                <a:ext cx="139" cy="43"/>
              </a:xfrm>
              <a:prstGeom prst="rect">
                <a:avLst/>
              </a:prstGeom>
              <a:solidFill>
                <a:srgbClr val="006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699" name="Rectangle 999"/>
              <p:cNvSpPr>
                <a:spLocks noChangeArrowheads="1"/>
              </p:cNvSpPr>
              <p:nvPr/>
            </p:nvSpPr>
            <p:spPr bwMode="auto">
              <a:xfrm>
                <a:off x="4085" y="264"/>
                <a:ext cx="139" cy="43"/>
              </a:xfrm>
              <a:prstGeom prst="rect">
                <a:avLst/>
              </a:prstGeom>
              <a:noFill/>
              <a:ln w="3175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00" name="Rectangle 998"/>
              <p:cNvSpPr>
                <a:spLocks noChangeArrowheads="1"/>
              </p:cNvSpPr>
              <p:nvPr/>
            </p:nvSpPr>
            <p:spPr bwMode="auto">
              <a:xfrm>
                <a:off x="4133" y="806"/>
                <a:ext cx="67" cy="24"/>
              </a:xfrm>
              <a:prstGeom prst="rect">
                <a:avLst/>
              </a:prstGeom>
              <a:noFill/>
              <a:ln w="6350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01" name="Rectangle 997"/>
              <p:cNvSpPr>
                <a:spLocks noChangeArrowheads="1"/>
              </p:cNvSpPr>
              <p:nvPr/>
            </p:nvSpPr>
            <p:spPr bwMode="auto">
              <a:xfrm>
                <a:off x="4138" y="892"/>
                <a:ext cx="180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3dTower.emf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702" name="Rectangle 996"/>
              <p:cNvSpPr>
                <a:spLocks noChangeArrowheads="1"/>
              </p:cNvSpPr>
              <p:nvPr/>
            </p:nvSpPr>
            <p:spPr bwMode="auto">
              <a:xfrm>
                <a:off x="4196" y="734"/>
                <a:ext cx="51" cy="4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703" name="Rectangle 995"/>
              <p:cNvSpPr>
                <a:spLocks noChangeArrowheads="1"/>
              </p:cNvSpPr>
              <p:nvPr/>
            </p:nvSpPr>
            <p:spPr bwMode="auto">
              <a:xfrm>
                <a:off x="4080" y="907"/>
                <a:ext cx="51" cy="4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4306" name="Picture 994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24" y="687"/>
                <a:ext cx="144" cy="2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5704" name="Freeform 993"/>
              <p:cNvSpPr>
                <a:spLocks/>
              </p:cNvSpPr>
              <p:nvPr/>
            </p:nvSpPr>
            <p:spPr bwMode="auto">
              <a:xfrm>
                <a:off x="3132" y="-213"/>
                <a:ext cx="773" cy="557"/>
              </a:xfrm>
              <a:custGeom>
                <a:avLst/>
                <a:gdLst>
                  <a:gd name="T0" fmla="*/ 768 w 773"/>
                  <a:gd name="T1" fmla="*/ 250 h 557"/>
                  <a:gd name="T2" fmla="*/ 754 w 773"/>
                  <a:gd name="T3" fmla="*/ 197 h 557"/>
                  <a:gd name="T4" fmla="*/ 725 w 773"/>
                  <a:gd name="T5" fmla="*/ 144 h 557"/>
                  <a:gd name="T6" fmla="*/ 682 w 773"/>
                  <a:gd name="T7" fmla="*/ 101 h 557"/>
                  <a:gd name="T8" fmla="*/ 629 w 773"/>
                  <a:gd name="T9" fmla="*/ 63 h 557"/>
                  <a:gd name="T10" fmla="*/ 571 w 773"/>
                  <a:gd name="T11" fmla="*/ 34 h 557"/>
                  <a:gd name="T12" fmla="*/ 499 w 773"/>
                  <a:gd name="T13" fmla="*/ 10 h 557"/>
                  <a:gd name="T14" fmla="*/ 427 w 773"/>
                  <a:gd name="T15" fmla="*/ 0 h 557"/>
                  <a:gd name="T16" fmla="*/ 346 w 773"/>
                  <a:gd name="T17" fmla="*/ 0 h 557"/>
                  <a:gd name="T18" fmla="*/ 269 w 773"/>
                  <a:gd name="T19" fmla="*/ 10 h 557"/>
                  <a:gd name="T20" fmla="*/ 202 w 773"/>
                  <a:gd name="T21" fmla="*/ 34 h 557"/>
                  <a:gd name="T22" fmla="*/ 139 w 773"/>
                  <a:gd name="T23" fmla="*/ 63 h 557"/>
                  <a:gd name="T24" fmla="*/ 87 w 773"/>
                  <a:gd name="T25" fmla="*/ 101 h 557"/>
                  <a:gd name="T26" fmla="*/ 48 w 773"/>
                  <a:gd name="T27" fmla="*/ 144 h 557"/>
                  <a:gd name="T28" fmla="*/ 19 w 773"/>
                  <a:gd name="T29" fmla="*/ 197 h 557"/>
                  <a:gd name="T30" fmla="*/ 0 w 773"/>
                  <a:gd name="T31" fmla="*/ 250 h 557"/>
                  <a:gd name="T32" fmla="*/ 0 w 773"/>
                  <a:gd name="T33" fmla="*/ 307 h 557"/>
                  <a:gd name="T34" fmla="*/ 19 w 773"/>
                  <a:gd name="T35" fmla="*/ 360 h 557"/>
                  <a:gd name="T36" fmla="*/ 48 w 773"/>
                  <a:gd name="T37" fmla="*/ 413 h 557"/>
                  <a:gd name="T38" fmla="*/ 87 w 773"/>
                  <a:gd name="T39" fmla="*/ 456 h 557"/>
                  <a:gd name="T40" fmla="*/ 139 w 773"/>
                  <a:gd name="T41" fmla="*/ 495 h 557"/>
                  <a:gd name="T42" fmla="*/ 202 w 773"/>
                  <a:gd name="T43" fmla="*/ 523 h 557"/>
                  <a:gd name="T44" fmla="*/ 269 w 773"/>
                  <a:gd name="T45" fmla="*/ 547 h 557"/>
                  <a:gd name="T46" fmla="*/ 346 w 773"/>
                  <a:gd name="T47" fmla="*/ 557 h 557"/>
                  <a:gd name="T48" fmla="*/ 427 w 773"/>
                  <a:gd name="T49" fmla="*/ 557 h 557"/>
                  <a:gd name="T50" fmla="*/ 499 w 773"/>
                  <a:gd name="T51" fmla="*/ 547 h 557"/>
                  <a:gd name="T52" fmla="*/ 571 w 773"/>
                  <a:gd name="T53" fmla="*/ 523 h 557"/>
                  <a:gd name="T54" fmla="*/ 629 w 773"/>
                  <a:gd name="T55" fmla="*/ 495 h 557"/>
                  <a:gd name="T56" fmla="*/ 682 w 773"/>
                  <a:gd name="T57" fmla="*/ 456 h 557"/>
                  <a:gd name="T58" fmla="*/ 725 w 773"/>
                  <a:gd name="T59" fmla="*/ 413 h 557"/>
                  <a:gd name="T60" fmla="*/ 754 w 773"/>
                  <a:gd name="T61" fmla="*/ 360 h 557"/>
                  <a:gd name="T62" fmla="*/ 768 w 773"/>
                  <a:gd name="T63" fmla="*/ 307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73" h="557">
                    <a:moveTo>
                      <a:pt x="773" y="279"/>
                    </a:moveTo>
                    <a:lnTo>
                      <a:pt x="768" y="250"/>
                    </a:lnTo>
                    <a:lnTo>
                      <a:pt x="763" y="221"/>
                    </a:lnTo>
                    <a:lnTo>
                      <a:pt x="754" y="197"/>
                    </a:lnTo>
                    <a:lnTo>
                      <a:pt x="739" y="168"/>
                    </a:lnTo>
                    <a:lnTo>
                      <a:pt x="725" y="144"/>
                    </a:lnTo>
                    <a:lnTo>
                      <a:pt x="706" y="120"/>
                    </a:lnTo>
                    <a:lnTo>
                      <a:pt x="682" y="101"/>
                    </a:lnTo>
                    <a:lnTo>
                      <a:pt x="658" y="82"/>
                    </a:lnTo>
                    <a:lnTo>
                      <a:pt x="629" y="63"/>
                    </a:lnTo>
                    <a:lnTo>
                      <a:pt x="600" y="48"/>
                    </a:lnTo>
                    <a:lnTo>
                      <a:pt x="571" y="34"/>
                    </a:lnTo>
                    <a:lnTo>
                      <a:pt x="538" y="19"/>
                    </a:lnTo>
                    <a:lnTo>
                      <a:pt x="499" y="10"/>
                    </a:lnTo>
                    <a:lnTo>
                      <a:pt x="461" y="5"/>
                    </a:lnTo>
                    <a:lnTo>
                      <a:pt x="427" y="0"/>
                    </a:lnTo>
                    <a:lnTo>
                      <a:pt x="384" y="0"/>
                    </a:lnTo>
                    <a:lnTo>
                      <a:pt x="346" y="0"/>
                    </a:lnTo>
                    <a:lnTo>
                      <a:pt x="307" y="5"/>
                    </a:lnTo>
                    <a:lnTo>
                      <a:pt x="269" y="10"/>
                    </a:lnTo>
                    <a:lnTo>
                      <a:pt x="235" y="19"/>
                    </a:lnTo>
                    <a:lnTo>
                      <a:pt x="202" y="34"/>
                    </a:lnTo>
                    <a:lnTo>
                      <a:pt x="168" y="48"/>
                    </a:lnTo>
                    <a:lnTo>
                      <a:pt x="139" y="63"/>
                    </a:lnTo>
                    <a:lnTo>
                      <a:pt x="115" y="82"/>
                    </a:lnTo>
                    <a:lnTo>
                      <a:pt x="87" y="101"/>
                    </a:lnTo>
                    <a:lnTo>
                      <a:pt x="67" y="120"/>
                    </a:lnTo>
                    <a:lnTo>
                      <a:pt x="48" y="144"/>
                    </a:lnTo>
                    <a:lnTo>
                      <a:pt x="29" y="168"/>
                    </a:lnTo>
                    <a:lnTo>
                      <a:pt x="19" y="197"/>
                    </a:lnTo>
                    <a:lnTo>
                      <a:pt x="10" y="221"/>
                    </a:lnTo>
                    <a:lnTo>
                      <a:pt x="0" y="250"/>
                    </a:lnTo>
                    <a:lnTo>
                      <a:pt x="0" y="279"/>
                    </a:lnTo>
                    <a:lnTo>
                      <a:pt x="0" y="307"/>
                    </a:lnTo>
                    <a:lnTo>
                      <a:pt x="10" y="336"/>
                    </a:lnTo>
                    <a:lnTo>
                      <a:pt x="19" y="360"/>
                    </a:lnTo>
                    <a:lnTo>
                      <a:pt x="29" y="389"/>
                    </a:lnTo>
                    <a:lnTo>
                      <a:pt x="48" y="413"/>
                    </a:lnTo>
                    <a:lnTo>
                      <a:pt x="67" y="437"/>
                    </a:lnTo>
                    <a:lnTo>
                      <a:pt x="87" y="456"/>
                    </a:lnTo>
                    <a:lnTo>
                      <a:pt x="115" y="475"/>
                    </a:lnTo>
                    <a:lnTo>
                      <a:pt x="139" y="495"/>
                    </a:lnTo>
                    <a:lnTo>
                      <a:pt x="168" y="509"/>
                    </a:lnTo>
                    <a:lnTo>
                      <a:pt x="202" y="523"/>
                    </a:lnTo>
                    <a:lnTo>
                      <a:pt x="235" y="538"/>
                    </a:lnTo>
                    <a:lnTo>
                      <a:pt x="269" y="547"/>
                    </a:lnTo>
                    <a:lnTo>
                      <a:pt x="307" y="552"/>
                    </a:lnTo>
                    <a:lnTo>
                      <a:pt x="346" y="557"/>
                    </a:lnTo>
                    <a:lnTo>
                      <a:pt x="384" y="557"/>
                    </a:lnTo>
                    <a:lnTo>
                      <a:pt x="427" y="557"/>
                    </a:lnTo>
                    <a:lnTo>
                      <a:pt x="461" y="552"/>
                    </a:lnTo>
                    <a:lnTo>
                      <a:pt x="499" y="547"/>
                    </a:lnTo>
                    <a:lnTo>
                      <a:pt x="538" y="538"/>
                    </a:lnTo>
                    <a:lnTo>
                      <a:pt x="571" y="523"/>
                    </a:lnTo>
                    <a:lnTo>
                      <a:pt x="600" y="509"/>
                    </a:lnTo>
                    <a:lnTo>
                      <a:pt x="629" y="495"/>
                    </a:lnTo>
                    <a:lnTo>
                      <a:pt x="658" y="475"/>
                    </a:lnTo>
                    <a:lnTo>
                      <a:pt x="682" y="456"/>
                    </a:lnTo>
                    <a:lnTo>
                      <a:pt x="706" y="437"/>
                    </a:lnTo>
                    <a:lnTo>
                      <a:pt x="725" y="413"/>
                    </a:lnTo>
                    <a:lnTo>
                      <a:pt x="739" y="389"/>
                    </a:lnTo>
                    <a:lnTo>
                      <a:pt x="754" y="360"/>
                    </a:lnTo>
                    <a:lnTo>
                      <a:pt x="763" y="336"/>
                    </a:lnTo>
                    <a:lnTo>
                      <a:pt x="768" y="307"/>
                    </a:lnTo>
                    <a:lnTo>
                      <a:pt x="773" y="279"/>
                    </a:lnTo>
                    <a:close/>
                  </a:path>
                </a:pathLst>
              </a:custGeom>
              <a:solidFill>
                <a:srgbClr val="CC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05" name="Rectangle 992"/>
              <p:cNvSpPr>
                <a:spLocks noChangeArrowheads="1"/>
              </p:cNvSpPr>
              <p:nvPr/>
            </p:nvSpPr>
            <p:spPr bwMode="auto">
              <a:xfrm>
                <a:off x="4149" y="-39"/>
                <a:ext cx="783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C0C0C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06" name="Freeform 991"/>
              <p:cNvSpPr>
                <a:spLocks/>
              </p:cNvSpPr>
              <p:nvPr/>
            </p:nvSpPr>
            <p:spPr bwMode="auto">
              <a:xfrm>
                <a:off x="3145" y="-200"/>
                <a:ext cx="746" cy="540"/>
              </a:xfrm>
              <a:custGeom>
                <a:avLst/>
                <a:gdLst>
                  <a:gd name="T0" fmla="*/ 768 w 773"/>
                  <a:gd name="T1" fmla="*/ 250 h 557"/>
                  <a:gd name="T2" fmla="*/ 754 w 773"/>
                  <a:gd name="T3" fmla="*/ 197 h 557"/>
                  <a:gd name="T4" fmla="*/ 725 w 773"/>
                  <a:gd name="T5" fmla="*/ 144 h 557"/>
                  <a:gd name="T6" fmla="*/ 682 w 773"/>
                  <a:gd name="T7" fmla="*/ 101 h 557"/>
                  <a:gd name="T8" fmla="*/ 629 w 773"/>
                  <a:gd name="T9" fmla="*/ 63 h 557"/>
                  <a:gd name="T10" fmla="*/ 571 w 773"/>
                  <a:gd name="T11" fmla="*/ 34 h 557"/>
                  <a:gd name="T12" fmla="*/ 499 w 773"/>
                  <a:gd name="T13" fmla="*/ 10 h 557"/>
                  <a:gd name="T14" fmla="*/ 427 w 773"/>
                  <a:gd name="T15" fmla="*/ 0 h 557"/>
                  <a:gd name="T16" fmla="*/ 346 w 773"/>
                  <a:gd name="T17" fmla="*/ 0 h 557"/>
                  <a:gd name="T18" fmla="*/ 269 w 773"/>
                  <a:gd name="T19" fmla="*/ 10 h 557"/>
                  <a:gd name="T20" fmla="*/ 202 w 773"/>
                  <a:gd name="T21" fmla="*/ 34 h 557"/>
                  <a:gd name="T22" fmla="*/ 139 w 773"/>
                  <a:gd name="T23" fmla="*/ 63 h 557"/>
                  <a:gd name="T24" fmla="*/ 87 w 773"/>
                  <a:gd name="T25" fmla="*/ 101 h 557"/>
                  <a:gd name="T26" fmla="*/ 48 w 773"/>
                  <a:gd name="T27" fmla="*/ 144 h 557"/>
                  <a:gd name="T28" fmla="*/ 19 w 773"/>
                  <a:gd name="T29" fmla="*/ 197 h 557"/>
                  <a:gd name="T30" fmla="*/ 0 w 773"/>
                  <a:gd name="T31" fmla="*/ 250 h 557"/>
                  <a:gd name="T32" fmla="*/ 0 w 773"/>
                  <a:gd name="T33" fmla="*/ 307 h 557"/>
                  <a:gd name="T34" fmla="*/ 19 w 773"/>
                  <a:gd name="T35" fmla="*/ 360 h 557"/>
                  <a:gd name="T36" fmla="*/ 48 w 773"/>
                  <a:gd name="T37" fmla="*/ 413 h 557"/>
                  <a:gd name="T38" fmla="*/ 87 w 773"/>
                  <a:gd name="T39" fmla="*/ 456 h 557"/>
                  <a:gd name="T40" fmla="*/ 139 w 773"/>
                  <a:gd name="T41" fmla="*/ 495 h 557"/>
                  <a:gd name="T42" fmla="*/ 202 w 773"/>
                  <a:gd name="T43" fmla="*/ 523 h 557"/>
                  <a:gd name="T44" fmla="*/ 269 w 773"/>
                  <a:gd name="T45" fmla="*/ 547 h 557"/>
                  <a:gd name="T46" fmla="*/ 346 w 773"/>
                  <a:gd name="T47" fmla="*/ 557 h 557"/>
                  <a:gd name="T48" fmla="*/ 427 w 773"/>
                  <a:gd name="T49" fmla="*/ 557 h 557"/>
                  <a:gd name="T50" fmla="*/ 499 w 773"/>
                  <a:gd name="T51" fmla="*/ 547 h 557"/>
                  <a:gd name="T52" fmla="*/ 571 w 773"/>
                  <a:gd name="T53" fmla="*/ 523 h 557"/>
                  <a:gd name="T54" fmla="*/ 629 w 773"/>
                  <a:gd name="T55" fmla="*/ 495 h 557"/>
                  <a:gd name="T56" fmla="*/ 682 w 773"/>
                  <a:gd name="T57" fmla="*/ 456 h 557"/>
                  <a:gd name="T58" fmla="*/ 725 w 773"/>
                  <a:gd name="T59" fmla="*/ 413 h 557"/>
                  <a:gd name="T60" fmla="*/ 754 w 773"/>
                  <a:gd name="T61" fmla="*/ 360 h 557"/>
                  <a:gd name="T62" fmla="*/ 768 w 773"/>
                  <a:gd name="T63" fmla="*/ 307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73" h="557">
                    <a:moveTo>
                      <a:pt x="773" y="279"/>
                    </a:moveTo>
                    <a:lnTo>
                      <a:pt x="768" y="250"/>
                    </a:lnTo>
                    <a:lnTo>
                      <a:pt x="763" y="221"/>
                    </a:lnTo>
                    <a:lnTo>
                      <a:pt x="754" y="197"/>
                    </a:lnTo>
                    <a:lnTo>
                      <a:pt x="739" y="168"/>
                    </a:lnTo>
                    <a:lnTo>
                      <a:pt x="725" y="144"/>
                    </a:lnTo>
                    <a:lnTo>
                      <a:pt x="706" y="120"/>
                    </a:lnTo>
                    <a:lnTo>
                      <a:pt x="682" y="101"/>
                    </a:lnTo>
                    <a:lnTo>
                      <a:pt x="658" y="82"/>
                    </a:lnTo>
                    <a:lnTo>
                      <a:pt x="629" y="63"/>
                    </a:lnTo>
                    <a:lnTo>
                      <a:pt x="600" y="48"/>
                    </a:lnTo>
                    <a:lnTo>
                      <a:pt x="571" y="34"/>
                    </a:lnTo>
                    <a:lnTo>
                      <a:pt x="538" y="19"/>
                    </a:lnTo>
                    <a:lnTo>
                      <a:pt x="499" y="10"/>
                    </a:lnTo>
                    <a:lnTo>
                      <a:pt x="461" y="5"/>
                    </a:lnTo>
                    <a:lnTo>
                      <a:pt x="427" y="0"/>
                    </a:lnTo>
                    <a:lnTo>
                      <a:pt x="384" y="0"/>
                    </a:lnTo>
                    <a:lnTo>
                      <a:pt x="346" y="0"/>
                    </a:lnTo>
                    <a:lnTo>
                      <a:pt x="307" y="5"/>
                    </a:lnTo>
                    <a:lnTo>
                      <a:pt x="269" y="10"/>
                    </a:lnTo>
                    <a:lnTo>
                      <a:pt x="235" y="19"/>
                    </a:lnTo>
                    <a:lnTo>
                      <a:pt x="202" y="34"/>
                    </a:lnTo>
                    <a:lnTo>
                      <a:pt x="168" y="48"/>
                    </a:lnTo>
                    <a:lnTo>
                      <a:pt x="139" y="63"/>
                    </a:lnTo>
                    <a:lnTo>
                      <a:pt x="115" y="82"/>
                    </a:lnTo>
                    <a:lnTo>
                      <a:pt x="87" y="101"/>
                    </a:lnTo>
                    <a:lnTo>
                      <a:pt x="67" y="120"/>
                    </a:lnTo>
                    <a:lnTo>
                      <a:pt x="48" y="144"/>
                    </a:lnTo>
                    <a:lnTo>
                      <a:pt x="29" y="168"/>
                    </a:lnTo>
                    <a:lnTo>
                      <a:pt x="19" y="197"/>
                    </a:lnTo>
                    <a:lnTo>
                      <a:pt x="10" y="221"/>
                    </a:lnTo>
                    <a:lnTo>
                      <a:pt x="0" y="250"/>
                    </a:lnTo>
                    <a:lnTo>
                      <a:pt x="0" y="279"/>
                    </a:lnTo>
                    <a:lnTo>
                      <a:pt x="0" y="307"/>
                    </a:lnTo>
                    <a:lnTo>
                      <a:pt x="10" y="336"/>
                    </a:lnTo>
                    <a:lnTo>
                      <a:pt x="19" y="360"/>
                    </a:lnTo>
                    <a:lnTo>
                      <a:pt x="29" y="389"/>
                    </a:lnTo>
                    <a:lnTo>
                      <a:pt x="48" y="413"/>
                    </a:lnTo>
                    <a:lnTo>
                      <a:pt x="67" y="437"/>
                    </a:lnTo>
                    <a:lnTo>
                      <a:pt x="87" y="456"/>
                    </a:lnTo>
                    <a:lnTo>
                      <a:pt x="115" y="475"/>
                    </a:lnTo>
                    <a:lnTo>
                      <a:pt x="139" y="495"/>
                    </a:lnTo>
                    <a:lnTo>
                      <a:pt x="168" y="509"/>
                    </a:lnTo>
                    <a:lnTo>
                      <a:pt x="202" y="523"/>
                    </a:lnTo>
                    <a:lnTo>
                      <a:pt x="235" y="538"/>
                    </a:lnTo>
                    <a:lnTo>
                      <a:pt x="269" y="547"/>
                    </a:lnTo>
                    <a:lnTo>
                      <a:pt x="307" y="552"/>
                    </a:lnTo>
                    <a:lnTo>
                      <a:pt x="346" y="557"/>
                    </a:lnTo>
                    <a:lnTo>
                      <a:pt x="384" y="557"/>
                    </a:lnTo>
                    <a:lnTo>
                      <a:pt x="427" y="557"/>
                    </a:lnTo>
                    <a:lnTo>
                      <a:pt x="461" y="552"/>
                    </a:lnTo>
                    <a:lnTo>
                      <a:pt x="499" y="547"/>
                    </a:lnTo>
                    <a:lnTo>
                      <a:pt x="538" y="538"/>
                    </a:lnTo>
                    <a:lnTo>
                      <a:pt x="571" y="523"/>
                    </a:lnTo>
                    <a:lnTo>
                      <a:pt x="600" y="509"/>
                    </a:lnTo>
                    <a:lnTo>
                      <a:pt x="629" y="495"/>
                    </a:lnTo>
                    <a:lnTo>
                      <a:pt x="658" y="475"/>
                    </a:lnTo>
                    <a:lnTo>
                      <a:pt x="682" y="456"/>
                    </a:lnTo>
                    <a:lnTo>
                      <a:pt x="706" y="437"/>
                    </a:lnTo>
                    <a:lnTo>
                      <a:pt x="725" y="413"/>
                    </a:lnTo>
                    <a:lnTo>
                      <a:pt x="739" y="389"/>
                    </a:lnTo>
                    <a:lnTo>
                      <a:pt x="754" y="360"/>
                    </a:lnTo>
                    <a:lnTo>
                      <a:pt x="763" y="336"/>
                    </a:lnTo>
                    <a:lnTo>
                      <a:pt x="768" y="307"/>
                    </a:lnTo>
                    <a:lnTo>
                      <a:pt x="773" y="279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07" name="Rectangle 990"/>
              <p:cNvSpPr>
                <a:spLocks noChangeArrowheads="1"/>
              </p:cNvSpPr>
              <p:nvPr/>
            </p:nvSpPr>
            <p:spPr bwMode="auto">
              <a:xfrm>
                <a:off x="3452" y="-298"/>
                <a:ext cx="30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708" name="Freeform 989"/>
              <p:cNvSpPr>
                <a:spLocks/>
              </p:cNvSpPr>
              <p:nvPr/>
            </p:nvSpPr>
            <p:spPr bwMode="auto">
              <a:xfrm>
                <a:off x="3548" y="148"/>
                <a:ext cx="43" cy="120"/>
              </a:xfrm>
              <a:custGeom>
                <a:avLst/>
                <a:gdLst>
                  <a:gd name="T0" fmla="*/ 43 w 43"/>
                  <a:gd name="T1" fmla="*/ 120 h 120"/>
                  <a:gd name="T2" fmla="*/ 0 w 43"/>
                  <a:gd name="T3" fmla="*/ 101 h 120"/>
                  <a:gd name="T4" fmla="*/ 0 w 43"/>
                  <a:gd name="T5" fmla="*/ 0 h 120"/>
                  <a:gd name="T6" fmla="*/ 43 w 43"/>
                  <a:gd name="T7" fmla="*/ 20 h 120"/>
                  <a:gd name="T8" fmla="*/ 43 w 43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20">
                    <a:moveTo>
                      <a:pt x="43" y="120"/>
                    </a:moveTo>
                    <a:lnTo>
                      <a:pt x="0" y="101"/>
                    </a:lnTo>
                    <a:lnTo>
                      <a:pt x="0" y="0"/>
                    </a:lnTo>
                    <a:lnTo>
                      <a:pt x="43" y="20"/>
                    </a:lnTo>
                    <a:lnTo>
                      <a:pt x="43" y="120"/>
                    </a:lnTo>
                    <a:close/>
                  </a:path>
                </a:pathLst>
              </a:custGeom>
              <a:solidFill>
                <a:srgbClr val="CFE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09" name="Freeform 988"/>
              <p:cNvSpPr>
                <a:spLocks/>
              </p:cNvSpPr>
              <p:nvPr/>
            </p:nvSpPr>
            <p:spPr bwMode="auto">
              <a:xfrm>
                <a:off x="3548" y="148"/>
                <a:ext cx="43" cy="120"/>
              </a:xfrm>
              <a:custGeom>
                <a:avLst/>
                <a:gdLst>
                  <a:gd name="T0" fmla="*/ 43 w 43"/>
                  <a:gd name="T1" fmla="*/ 120 h 120"/>
                  <a:gd name="T2" fmla="*/ 0 w 43"/>
                  <a:gd name="T3" fmla="*/ 101 h 120"/>
                  <a:gd name="T4" fmla="*/ 0 w 43"/>
                  <a:gd name="T5" fmla="*/ 0 h 120"/>
                  <a:gd name="T6" fmla="*/ 43 w 43"/>
                  <a:gd name="T7" fmla="*/ 20 h 120"/>
                  <a:gd name="T8" fmla="*/ 43 w 43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20">
                    <a:moveTo>
                      <a:pt x="43" y="120"/>
                    </a:moveTo>
                    <a:lnTo>
                      <a:pt x="0" y="101"/>
                    </a:lnTo>
                    <a:lnTo>
                      <a:pt x="0" y="0"/>
                    </a:lnTo>
                    <a:lnTo>
                      <a:pt x="43" y="20"/>
                    </a:lnTo>
                    <a:lnTo>
                      <a:pt x="43" y="120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10" name="Rectangle 987"/>
              <p:cNvSpPr>
                <a:spLocks noChangeArrowheads="1"/>
              </p:cNvSpPr>
              <p:nvPr/>
            </p:nvSpPr>
            <p:spPr bwMode="auto">
              <a:xfrm>
                <a:off x="3591" y="168"/>
                <a:ext cx="81" cy="100"/>
              </a:xfrm>
              <a:prstGeom prst="rect">
                <a:avLst/>
              </a:prstGeom>
              <a:solidFill>
                <a:srgbClr val="CFE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11" name="Rectangle 986"/>
              <p:cNvSpPr>
                <a:spLocks noChangeArrowheads="1"/>
              </p:cNvSpPr>
              <p:nvPr/>
            </p:nvSpPr>
            <p:spPr bwMode="auto">
              <a:xfrm>
                <a:off x="3591" y="168"/>
                <a:ext cx="81" cy="100"/>
              </a:xfrm>
              <a:prstGeom prst="rect">
                <a:avLst/>
              </a:prstGeom>
              <a:noFill/>
              <a:ln w="3175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04" name="Freeform 985"/>
              <p:cNvSpPr>
                <a:spLocks/>
              </p:cNvSpPr>
              <p:nvPr/>
            </p:nvSpPr>
            <p:spPr bwMode="auto">
              <a:xfrm>
                <a:off x="3548" y="148"/>
                <a:ext cx="124" cy="20"/>
              </a:xfrm>
              <a:custGeom>
                <a:avLst/>
                <a:gdLst>
                  <a:gd name="T0" fmla="*/ 81 w 124"/>
                  <a:gd name="T1" fmla="*/ 0 h 20"/>
                  <a:gd name="T2" fmla="*/ 0 w 124"/>
                  <a:gd name="T3" fmla="*/ 0 h 20"/>
                  <a:gd name="T4" fmla="*/ 43 w 124"/>
                  <a:gd name="T5" fmla="*/ 20 h 20"/>
                  <a:gd name="T6" fmla="*/ 124 w 124"/>
                  <a:gd name="T7" fmla="*/ 20 h 20"/>
                  <a:gd name="T8" fmla="*/ 81 w 12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20">
                    <a:moveTo>
                      <a:pt x="81" y="0"/>
                    </a:moveTo>
                    <a:lnTo>
                      <a:pt x="0" y="0"/>
                    </a:lnTo>
                    <a:lnTo>
                      <a:pt x="43" y="20"/>
                    </a:lnTo>
                    <a:lnTo>
                      <a:pt x="124" y="2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CFE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05" name="Freeform 984"/>
              <p:cNvSpPr>
                <a:spLocks/>
              </p:cNvSpPr>
              <p:nvPr/>
            </p:nvSpPr>
            <p:spPr bwMode="auto">
              <a:xfrm>
                <a:off x="3548" y="148"/>
                <a:ext cx="124" cy="20"/>
              </a:xfrm>
              <a:custGeom>
                <a:avLst/>
                <a:gdLst>
                  <a:gd name="T0" fmla="*/ 81 w 124"/>
                  <a:gd name="T1" fmla="*/ 0 h 20"/>
                  <a:gd name="T2" fmla="*/ 0 w 124"/>
                  <a:gd name="T3" fmla="*/ 0 h 20"/>
                  <a:gd name="T4" fmla="*/ 43 w 124"/>
                  <a:gd name="T5" fmla="*/ 20 h 20"/>
                  <a:gd name="T6" fmla="*/ 124 w 124"/>
                  <a:gd name="T7" fmla="*/ 20 h 20"/>
                  <a:gd name="T8" fmla="*/ 81 w 12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20">
                    <a:moveTo>
                      <a:pt x="81" y="0"/>
                    </a:moveTo>
                    <a:lnTo>
                      <a:pt x="0" y="0"/>
                    </a:lnTo>
                    <a:lnTo>
                      <a:pt x="43" y="20"/>
                    </a:lnTo>
                    <a:lnTo>
                      <a:pt x="124" y="20"/>
                    </a:lnTo>
                    <a:lnTo>
                      <a:pt x="81" y="0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07" name="Freeform 983"/>
              <p:cNvSpPr>
                <a:spLocks/>
              </p:cNvSpPr>
              <p:nvPr/>
            </p:nvSpPr>
            <p:spPr bwMode="auto">
              <a:xfrm>
                <a:off x="3596" y="206"/>
                <a:ext cx="9" cy="24"/>
              </a:xfrm>
              <a:custGeom>
                <a:avLst/>
                <a:gdLst>
                  <a:gd name="T0" fmla="*/ 9 w 9"/>
                  <a:gd name="T1" fmla="*/ 19 h 24"/>
                  <a:gd name="T2" fmla="*/ 4 w 9"/>
                  <a:gd name="T3" fmla="*/ 24 h 24"/>
                  <a:gd name="T4" fmla="*/ 4 w 9"/>
                  <a:gd name="T5" fmla="*/ 24 h 24"/>
                  <a:gd name="T6" fmla="*/ 4 w 9"/>
                  <a:gd name="T7" fmla="*/ 24 h 24"/>
                  <a:gd name="T8" fmla="*/ 0 w 9"/>
                  <a:gd name="T9" fmla="*/ 24 h 24"/>
                  <a:gd name="T10" fmla="*/ 0 w 9"/>
                  <a:gd name="T11" fmla="*/ 19 h 24"/>
                  <a:gd name="T12" fmla="*/ 0 w 9"/>
                  <a:gd name="T13" fmla="*/ 14 h 24"/>
                  <a:gd name="T14" fmla="*/ 0 w 9"/>
                  <a:gd name="T15" fmla="*/ 10 h 24"/>
                  <a:gd name="T16" fmla="*/ 0 w 9"/>
                  <a:gd name="T17" fmla="*/ 5 h 24"/>
                  <a:gd name="T18" fmla="*/ 0 w 9"/>
                  <a:gd name="T19" fmla="*/ 5 h 24"/>
                  <a:gd name="T20" fmla="*/ 0 w 9"/>
                  <a:gd name="T21" fmla="*/ 5 h 24"/>
                  <a:gd name="T22" fmla="*/ 0 w 9"/>
                  <a:gd name="T23" fmla="*/ 0 h 24"/>
                  <a:gd name="T24" fmla="*/ 4 w 9"/>
                  <a:gd name="T25" fmla="*/ 0 h 24"/>
                  <a:gd name="T26" fmla="*/ 4 w 9"/>
                  <a:gd name="T27" fmla="*/ 0 h 24"/>
                  <a:gd name="T28" fmla="*/ 4 w 9"/>
                  <a:gd name="T29" fmla="*/ 0 h 24"/>
                  <a:gd name="T30" fmla="*/ 9 w 9"/>
                  <a:gd name="T31" fmla="*/ 5 h 24"/>
                  <a:gd name="T32" fmla="*/ 9 w 9"/>
                  <a:gd name="T33" fmla="*/ 19 h 24"/>
                  <a:gd name="T34" fmla="*/ 9 w 9"/>
                  <a:gd name="T3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24">
                    <a:moveTo>
                      <a:pt x="9" y="19"/>
                    </a:moveTo>
                    <a:lnTo>
                      <a:pt x="4" y="24"/>
                    </a:lnTo>
                    <a:lnTo>
                      <a:pt x="0" y="24"/>
                    </a:lnTo>
                    <a:lnTo>
                      <a:pt x="0" y="19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9" y="5"/>
                    </a:lnTo>
                    <a:lnTo>
                      <a:pt x="9" y="19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08" name="Freeform 982"/>
              <p:cNvSpPr>
                <a:spLocks/>
              </p:cNvSpPr>
              <p:nvPr/>
            </p:nvSpPr>
            <p:spPr bwMode="auto">
              <a:xfrm>
                <a:off x="3596" y="206"/>
                <a:ext cx="9" cy="24"/>
              </a:xfrm>
              <a:custGeom>
                <a:avLst/>
                <a:gdLst>
                  <a:gd name="T0" fmla="*/ 9 w 9"/>
                  <a:gd name="T1" fmla="*/ 19 h 24"/>
                  <a:gd name="T2" fmla="*/ 4 w 9"/>
                  <a:gd name="T3" fmla="*/ 24 h 24"/>
                  <a:gd name="T4" fmla="*/ 4 w 9"/>
                  <a:gd name="T5" fmla="*/ 24 h 24"/>
                  <a:gd name="T6" fmla="*/ 4 w 9"/>
                  <a:gd name="T7" fmla="*/ 24 h 24"/>
                  <a:gd name="T8" fmla="*/ 0 w 9"/>
                  <a:gd name="T9" fmla="*/ 24 h 24"/>
                  <a:gd name="T10" fmla="*/ 0 w 9"/>
                  <a:gd name="T11" fmla="*/ 19 h 24"/>
                  <a:gd name="T12" fmla="*/ 0 w 9"/>
                  <a:gd name="T13" fmla="*/ 14 h 24"/>
                  <a:gd name="T14" fmla="*/ 0 w 9"/>
                  <a:gd name="T15" fmla="*/ 10 h 24"/>
                  <a:gd name="T16" fmla="*/ 0 w 9"/>
                  <a:gd name="T17" fmla="*/ 5 h 24"/>
                  <a:gd name="T18" fmla="*/ 0 w 9"/>
                  <a:gd name="T19" fmla="*/ 5 h 24"/>
                  <a:gd name="T20" fmla="*/ 0 w 9"/>
                  <a:gd name="T21" fmla="*/ 5 h 24"/>
                  <a:gd name="T22" fmla="*/ 0 w 9"/>
                  <a:gd name="T23" fmla="*/ 0 h 24"/>
                  <a:gd name="T24" fmla="*/ 4 w 9"/>
                  <a:gd name="T25" fmla="*/ 0 h 24"/>
                  <a:gd name="T26" fmla="*/ 4 w 9"/>
                  <a:gd name="T27" fmla="*/ 0 h 24"/>
                  <a:gd name="T28" fmla="*/ 4 w 9"/>
                  <a:gd name="T29" fmla="*/ 0 h 24"/>
                  <a:gd name="T30" fmla="*/ 9 w 9"/>
                  <a:gd name="T31" fmla="*/ 5 h 24"/>
                  <a:gd name="T32" fmla="*/ 9 w 9"/>
                  <a:gd name="T33" fmla="*/ 19 h 24"/>
                  <a:gd name="T34" fmla="*/ 9 w 9"/>
                  <a:gd name="T3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24">
                    <a:moveTo>
                      <a:pt x="9" y="19"/>
                    </a:moveTo>
                    <a:lnTo>
                      <a:pt x="4" y="24"/>
                    </a:lnTo>
                    <a:lnTo>
                      <a:pt x="0" y="24"/>
                    </a:lnTo>
                    <a:lnTo>
                      <a:pt x="0" y="19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9" y="5"/>
                    </a:lnTo>
                    <a:lnTo>
                      <a:pt x="9" y="19"/>
                    </a:lnTo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09" name="Line 981"/>
              <p:cNvSpPr>
                <a:spLocks noChangeShapeType="1"/>
              </p:cNvSpPr>
              <p:nvPr/>
            </p:nvSpPr>
            <p:spPr bwMode="auto">
              <a:xfrm flipH="1" flipV="1">
                <a:off x="3552" y="-245"/>
                <a:ext cx="20" cy="51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10" name="Line 980"/>
              <p:cNvSpPr>
                <a:spLocks noChangeShapeType="1"/>
              </p:cNvSpPr>
              <p:nvPr/>
            </p:nvSpPr>
            <p:spPr bwMode="auto">
              <a:xfrm flipV="1">
                <a:off x="3500" y="-245"/>
                <a:ext cx="14" cy="51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11" name="Line 979"/>
              <p:cNvSpPr>
                <a:spLocks noChangeShapeType="1"/>
              </p:cNvSpPr>
              <p:nvPr/>
            </p:nvSpPr>
            <p:spPr bwMode="auto">
              <a:xfrm flipH="1" flipV="1">
                <a:off x="3500" y="201"/>
                <a:ext cx="72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12" name="Line 978"/>
              <p:cNvSpPr>
                <a:spLocks noChangeShapeType="1"/>
              </p:cNvSpPr>
              <p:nvPr/>
            </p:nvSpPr>
            <p:spPr bwMode="auto">
              <a:xfrm flipV="1">
                <a:off x="3500" y="201"/>
                <a:ext cx="67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13" name="Line 977"/>
              <p:cNvSpPr>
                <a:spLocks noChangeShapeType="1"/>
              </p:cNvSpPr>
              <p:nvPr/>
            </p:nvSpPr>
            <p:spPr bwMode="auto">
              <a:xfrm flipH="1" flipV="1">
                <a:off x="3504" y="144"/>
                <a:ext cx="63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14" name="Line 976"/>
              <p:cNvSpPr>
                <a:spLocks noChangeShapeType="1"/>
              </p:cNvSpPr>
              <p:nvPr/>
            </p:nvSpPr>
            <p:spPr bwMode="auto">
              <a:xfrm flipV="1">
                <a:off x="3504" y="144"/>
                <a:ext cx="63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15" name="Line 975"/>
              <p:cNvSpPr>
                <a:spLocks noChangeShapeType="1"/>
              </p:cNvSpPr>
              <p:nvPr/>
            </p:nvSpPr>
            <p:spPr bwMode="auto">
              <a:xfrm flipH="1" flipV="1">
                <a:off x="3504" y="91"/>
                <a:ext cx="63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16" name="Line 974"/>
              <p:cNvSpPr>
                <a:spLocks noChangeShapeType="1"/>
              </p:cNvSpPr>
              <p:nvPr/>
            </p:nvSpPr>
            <p:spPr bwMode="auto">
              <a:xfrm flipV="1">
                <a:off x="3504" y="91"/>
                <a:ext cx="58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17" name="Line 973"/>
              <p:cNvSpPr>
                <a:spLocks noChangeShapeType="1"/>
              </p:cNvSpPr>
              <p:nvPr/>
            </p:nvSpPr>
            <p:spPr bwMode="auto">
              <a:xfrm flipH="1" flipV="1">
                <a:off x="3509" y="43"/>
                <a:ext cx="5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18" name="Line 972"/>
              <p:cNvSpPr>
                <a:spLocks noChangeShapeType="1"/>
              </p:cNvSpPr>
              <p:nvPr/>
            </p:nvSpPr>
            <p:spPr bwMode="auto">
              <a:xfrm flipV="1">
                <a:off x="3504" y="43"/>
                <a:ext cx="5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19" name="Line 971"/>
              <p:cNvSpPr>
                <a:spLocks noChangeShapeType="1"/>
              </p:cNvSpPr>
              <p:nvPr/>
            </p:nvSpPr>
            <p:spPr bwMode="auto">
              <a:xfrm flipH="1" flipV="1">
                <a:off x="3509" y="-10"/>
                <a:ext cx="53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20" name="Line 970"/>
              <p:cNvSpPr>
                <a:spLocks noChangeShapeType="1"/>
              </p:cNvSpPr>
              <p:nvPr/>
            </p:nvSpPr>
            <p:spPr bwMode="auto">
              <a:xfrm flipV="1">
                <a:off x="3509" y="-10"/>
                <a:ext cx="53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21" name="Line 969"/>
              <p:cNvSpPr>
                <a:spLocks noChangeShapeType="1"/>
              </p:cNvSpPr>
              <p:nvPr/>
            </p:nvSpPr>
            <p:spPr bwMode="auto">
              <a:xfrm flipH="1" flipV="1">
                <a:off x="3514" y="-178"/>
                <a:ext cx="43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22" name="Line 968"/>
              <p:cNvSpPr>
                <a:spLocks noChangeShapeType="1"/>
              </p:cNvSpPr>
              <p:nvPr/>
            </p:nvSpPr>
            <p:spPr bwMode="auto">
              <a:xfrm flipV="1">
                <a:off x="3514" y="-178"/>
                <a:ext cx="43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23" name="Line 967"/>
              <p:cNvSpPr>
                <a:spLocks noChangeShapeType="1"/>
              </p:cNvSpPr>
              <p:nvPr/>
            </p:nvSpPr>
            <p:spPr bwMode="auto">
              <a:xfrm flipH="1" flipV="1">
                <a:off x="3514" y="-140"/>
                <a:ext cx="43" cy="4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24" name="Line 966"/>
              <p:cNvSpPr>
                <a:spLocks noChangeShapeType="1"/>
              </p:cNvSpPr>
              <p:nvPr/>
            </p:nvSpPr>
            <p:spPr bwMode="auto">
              <a:xfrm flipV="1">
                <a:off x="3509" y="-140"/>
                <a:ext cx="48" cy="4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25" name="Line 965"/>
              <p:cNvSpPr>
                <a:spLocks noChangeShapeType="1"/>
              </p:cNvSpPr>
              <p:nvPr/>
            </p:nvSpPr>
            <p:spPr bwMode="auto">
              <a:xfrm flipH="1" flipV="1">
                <a:off x="3509" y="-96"/>
                <a:ext cx="53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26" name="Line 964"/>
              <p:cNvSpPr>
                <a:spLocks noChangeShapeType="1"/>
              </p:cNvSpPr>
              <p:nvPr/>
            </p:nvSpPr>
            <p:spPr bwMode="auto">
              <a:xfrm flipV="1">
                <a:off x="3509" y="-96"/>
                <a:ext cx="48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27" name="Line 963"/>
              <p:cNvSpPr>
                <a:spLocks noChangeShapeType="1"/>
              </p:cNvSpPr>
              <p:nvPr/>
            </p:nvSpPr>
            <p:spPr bwMode="auto">
              <a:xfrm flipH="1" flipV="1">
                <a:off x="3509" y="-53"/>
                <a:ext cx="53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28" name="Line 962"/>
              <p:cNvSpPr>
                <a:spLocks noChangeShapeType="1"/>
              </p:cNvSpPr>
              <p:nvPr/>
            </p:nvSpPr>
            <p:spPr bwMode="auto">
              <a:xfrm flipV="1">
                <a:off x="3509" y="-53"/>
                <a:ext cx="4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29" name="Line 961"/>
              <p:cNvSpPr>
                <a:spLocks noChangeShapeType="1"/>
              </p:cNvSpPr>
              <p:nvPr/>
            </p:nvSpPr>
            <p:spPr bwMode="auto">
              <a:xfrm flipH="1" flipV="1">
                <a:off x="3514" y="-250"/>
                <a:ext cx="38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30" name="Line 960"/>
              <p:cNvSpPr>
                <a:spLocks noChangeShapeType="1"/>
              </p:cNvSpPr>
              <p:nvPr/>
            </p:nvSpPr>
            <p:spPr bwMode="auto">
              <a:xfrm flipV="1">
                <a:off x="3514" y="-250"/>
                <a:ext cx="38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31" name="Line 959"/>
              <p:cNvSpPr>
                <a:spLocks noChangeShapeType="1"/>
              </p:cNvSpPr>
              <p:nvPr/>
            </p:nvSpPr>
            <p:spPr bwMode="auto">
              <a:xfrm flipH="1" flipV="1">
                <a:off x="3514" y="-217"/>
                <a:ext cx="43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32" name="Line 958"/>
              <p:cNvSpPr>
                <a:spLocks noChangeShapeType="1"/>
              </p:cNvSpPr>
              <p:nvPr/>
            </p:nvSpPr>
            <p:spPr bwMode="auto">
              <a:xfrm flipV="1">
                <a:off x="3514" y="-217"/>
                <a:ext cx="38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33" name="Freeform 957"/>
              <p:cNvSpPr>
                <a:spLocks/>
              </p:cNvSpPr>
              <p:nvPr/>
            </p:nvSpPr>
            <p:spPr bwMode="auto">
              <a:xfrm>
                <a:off x="3538" y="-303"/>
                <a:ext cx="5" cy="58"/>
              </a:xfrm>
              <a:custGeom>
                <a:avLst/>
                <a:gdLst>
                  <a:gd name="T0" fmla="*/ 5 w 5"/>
                  <a:gd name="T1" fmla="*/ 14 h 58"/>
                  <a:gd name="T2" fmla="*/ 0 w 5"/>
                  <a:gd name="T3" fmla="*/ 0 h 58"/>
                  <a:gd name="T4" fmla="*/ 0 w 5"/>
                  <a:gd name="T5" fmla="*/ 0 h 58"/>
                  <a:gd name="T6" fmla="*/ 0 w 5"/>
                  <a:gd name="T7" fmla="*/ 0 h 58"/>
                  <a:gd name="T8" fmla="*/ 0 w 5"/>
                  <a:gd name="T9" fmla="*/ 0 h 58"/>
                  <a:gd name="T10" fmla="*/ 0 w 5"/>
                  <a:gd name="T11" fmla="*/ 0 h 58"/>
                  <a:gd name="T12" fmla="*/ 0 w 5"/>
                  <a:gd name="T13" fmla="*/ 14 h 58"/>
                  <a:gd name="T14" fmla="*/ 0 w 5"/>
                  <a:gd name="T15" fmla="*/ 58 h 58"/>
                  <a:gd name="T16" fmla="*/ 0 w 5"/>
                  <a:gd name="T17" fmla="*/ 58 h 58"/>
                  <a:gd name="T18" fmla="*/ 5 w 5"/>
                  <a:gd name="T19" fmla="*/ 58 h 58"/>
                  <a:gd name="T20" fmla="*/ 5 w 5"/>
                  <a:gd name="T21" fmla="*/ 1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8">
                    <a:moveTo>
                      <a:pt x="5" y="14"/>
                    </a:moveTo>
                    <a:lnTo>
                      <a:pt x="0" y="0"/>
                    </a:lnTo>
                    <a:lnTo>
                      <a:pt x="0" y="14"/>
                    </a:lnTo>
                    <a:lnTo>
                      <a:pt x="0" y="58"/>
                    </a:lnTo>
                    <a:lnTo>
                      <a:pt x="5" y="58"/>
                    </a:lnTo>
                    <a:lnTo>
                      <a:pt x="5" y="14"/>
                    </a:lnTo>
                    <a:close/>
                  </a:path>
                </a:pathLst>
              </a:custGeom>
              <a:solidFill>
                <a:srgbClr val="CF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34" name="Freeform 956"/>
              <p:cNvSpPr>
                <a:spLocks/>
              </p:cNvSpPr>
              <p:nvPr/>
            </p:nvSpPr>
            <p:spPr bwMode="auto">
              <a:xfrm>
                <a:off x="3456" y="-289"/>
                <a:ext cx="82" cy="53"/>
              </a:xfrm>
              <a:custGeom>
                <a:avLst/>
                <a:gdLst>
                  <a:gd name="T0" fmla="*/ 82 w 82"/>
                  <a:gd name="T1" fmla="*/ 0 h 53"/>
                  <a:gd name="T2" fmla="*/ 0 w 82"/>
                  <a:gd name="T3" fmla="*/ 10 h 53"/>
                  <a:gd name="T4" fmla="*/ 0 w 82"/>
                  <a:gd name="T5" fmla="*/ 53 h 53"/>
                  <a:gd name="T6" fmla="*/ 82 w 82"/>
                  <a:gd name="T7" fmla="*/ 29 h 53"/>
                  <a:gd name="T8" fmla="*/ 82 w 8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3">
                    <a:moveTo>
                      <a:pt x="82" y="0"/>
                    </a:moveTo>
                    <a:lnTo>
                      <a:pt x="0" y="10"/>
                    </a:lnTo>
                    <a:lnTo>
                      <a:pt x="0" y="53"/>
                    </a:lnTo>
                    <a:lnTo>
                      <a:pt x="82" y="29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737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335" name="Freeform 955"/>
              <p:cNvSpPr>
                <a:spLocks/>
              </p:cNvSpPr>
              <p:nvPr/>
            </p:nvSpPr>
            <p:spPr bwMode="auto">
              <a:xfrm>
                <a:off x="3456" y="-289"/>
                <a:ext cx="82" cy="53"/>
              </a:xfrm>
              <a:custGeom>
                <a:avLst/>
                <a:gdLst>
                  <a:gd name="T0" fmla="*/ 82 w 82"/>
                  <a:gd name="T1" fmla="*/ 0 h 53"/>
                  <a:gd name="T2" fmla="*/ 0 w 82"/>
                  <a:gd name="T3" fmla="*/ 10 h 53"/>
                  <a:gd name="T4" fmla="*/ 0 w 82"/>
                  <a:gd name="T5" fmla="*/ 53 h 53"/>
                  <a:gd name="T6" fmla="*/ 82 w 82"/>
                  <a:gd name="T7" fmla="*/ 29 h 53"/>
                  <a:gd name="T8" fmla="*/ 82 w 8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3">
                    <a:moveTo>
                      <a:pt x="82" y="0"/>
                    </a:moveTo>
                    <a:lnTo>
                      <a:pt x="0" y="10"/>
                    </a:lnTo>
                    <a:lnTo>
                      <a:pt x="0" y="53"/>
                    </a:lnTo>
                    <a:lnTo>
                      <a:pt x="82" y="29"/>
                    </a:lnTo>
                    <a:lnTo>
                      <a:pt x="82" y="0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12" name="Freeform 954"/>
              <p:cNvSpPr>
                <a:spLocks/>
              </p:cNvSpPr>
              <p:nvPr/>
            </p:nvSpPr>
            <p:spPr bwMode="auto">
              <a:xfrm>
                <a:off x="3538" y="-289"/>
                <a:ext cx="62" cy="53"/>
              </a:xfrm>
              <a:custGeom>
                <a:avLst/>
                <a:gdLst>
                  <a:gd name="T0" fmla="*/ 0 w 62"/>
                  <a:gd name="T1" fmla="*/ 0 h 53"/>
                  <a:gd name="T2" fmla="*/ 62 w 62"/>
                  <a:gd name="T3" fmla="*/ 10 h 53"/>
                  <a:gd name="T4" fmla="*/ 62 w 62"/>
                  <a:gd name="T5" fmla="*/ 53 h 53"/>
                  <a:gd name="T6" fmla="*/ 0 w 62"/>
                  <a:gd name="T7" fmla="*/ 29 h 53"/>
                  <a:gd name="T8" fmla="*/ 0 w 6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3">
                    <a:moveTo>
                      <a:pt x="0" y="0"/>
                    </a:moveTo>
                    <a:lnTo>
                      <a:pt x="62" y="10"/>
                    </a:lnTo>
                    <a:lnTo>
                      <a:pt x="62" y="53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13" name="Freeform 953"/>
              <p:cNvSpPr>
                <a:spLocks/>
              </p:cNvSpPr>
              <p:nvPr/>
            </p:nvSpPr>
            <p:spPr bwMode="auto">
              <a:xfrm>
                <a:off x="3538" y="-289"/>
                <a:ext cx="62" cy="53"/>
              </a:xfrm>
              <a:custGeom>
                <a:avLst/>
                <a:gdLst>
                  <a:gd name="T0" fmla="*/ 0 w 62"/>
                  <a:gd name="T1" fmla="*/ 0 h 53"/>
                  <a:gd name="T2" fmla="*/ 62 w 62"/>
                  <a:gd name="T3" fmla="*/ 10 h 53"/>
                  <a:gd name="T4" fmla="*/ 62 w 62"/>
                  <a:gd name="T5" fmla="*/ 53 h 53"/>
                  <a:gd name="T6" fmla="*/ 0 w 62"/>
                  <a:gd name="T7" fmla="*/ 29 h 53"/>
                  <a:gd name="T8" fmla="*/ 0 w 6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3">
                    <a:moveTo>
                      <a:pt x="0" y="0"/>
                    </a:moveTo>
                    <a:lnTo>
                      <a:pt x="62" y="10"/>
                    </a:lnTo>
                    <a:lnTo>
                      <a:pt x="62" y="53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14" name="Freeform 952"/>
              <p:cNvSpPr>
                <a:spLocks/>
              </p:cNvSpPr>
              <p:nvPr/>
            </p:nvSpPr>
            <p:spPr bwMode="auto">
              <a:xfrm>
                <a:off x="3600" y="-308"/>
                <a:ext cx="5" cy="72"/>
              </a:xfrm>
              <a:custGeom>
                <a:avLst/>
                <a:gdLst>
                  <a:gd name="T0" fmla="*/ 5 w 5"/>
                  <a:gd name="T1" fmla="*/ 19 h 72"/>
                  <a:gd name="T2" fmla="*/ 5 w 5"/>
                  <a:gd name="T3" fmla="*/ 0 h 72"/>
                  <a:gd name="T4" fmla="*/ 0 w 5"/>
                  <a:gd name="T5" fmla="*/ 19 h 72"/>
                  <a:gd name="T6" fmla="*/ 0 w 5"/>
                  <a:gd name="T7" fmla="*/ 72 h 72"/>
                  <a:gd name="T8" fmla="*/ 5 w 5"/>
                  <a:gd name="T9" fmla="*/ 72 h 72"/>
                  <a:gd name="T10" fmla="*/ 5 w 5"/>
                  <a:gd name="T11" fmla="*/ 72 h 72"/>
                  <a:gd name="T12" fmla="*/ 5 w 5"/>
                  <a:gd name="T13" fmla="*/ 1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2">
                    <a:moveTo>
                      <a:pt x="5" y="19"/>
                    </a:moveTo>
                    <a:lnTo>
                      <a:pt x="5" y="0"/>
                    </a:lnTo>
                    <a:lnTo>
                      <a:pt x="0" y="19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CF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15" name="Freeform 951"/>
              <p:cNvSpPr>
                <a:spLocks/>
              </p:cNvSpPr>
              <p:nvPr/>
            </p:nvSpPr>
            <p:spPr bwMode="auto">
              <a:xfrm>
                <a:off x="3452" y="-308"/>
                <a:ext cx="4" cy="72"/>
              </a:xfrm>
              <a:custGeom>
                <a:avLst/>
                <a:gdLst>
                  <a:gd name="T0" fmla="*/ 4 w 4"/>
                  <a:gd name="T1" fmla="*/ 19 h 72"/>
                  <a:gd name="T2" fmla="*/ 4 w 4"/>
                  <a:gd name="T3" fmla="*/ 0 h 72"/>
                  <a:gd name="T4" fmla="*/ 0 w 4"/>
                  <a:gd name="T5" fmla="*/ 19 h 72"/>
                  <a:gd name="T6" fmla="*/ 0 w 4"/>
                  <a:gd name="T7" fmla="*/ 72 h 72"/>
                  <a:gd name="T8" fmla="*/ 4 w 4"/>
                  <a:gd name="T9" fmla="*/ 72 h 72"/>
                  <a:gd name="T10" fmla="*/ 4 w 4"/>
                  <a:gd name="T11" fmla="*/ 72 h 72"/>
                  <a:gd name="T12" fmla="*/ 4 w 4"/>
                  <a:gd name="T13" fmla="*/ 1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2">
                    <a:moveTo>
                      <a:pt x="4" y="19"/>
                    </a:moveTo>
                    <a:lnTo>
                      <a:pt x="4" y="0"/>
                    </a:lnTo>
                    <a:lnTo>
                      <a:pt x="0" y="19"/>
                    </a:lnTo>
                    <a:lnTo>
                      <a:pt x="0" y="72"/>
                    </a:lnTo>
                    <a:lnTo>
                      <a:pt x="4" y="72"/>
                    </a:lnTo>
                    <a:lnTo>
                      <a:pt x="4" y="19"/>
                    </a:lnTo>
                    <a:close/>
                  </a:path>
                </a:pathLst>
              </a:custGeom>
              <a:solidFill>
                <a:srgbClr val="CF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16" name="Line 950"/>
              <p:cNvSpPr>
                <a:spLocks noChangeShapeType="1"/>
              </p:cNvSpPr>
              <p:nvPr/>
            </p:nvSpPr>
            <p:spPr bwMode="auto">
              <a:xfrm flipH="1" flipV="1">
                <a:off x="3552" y="-241"/>
                <a:ext cx="20" cy="505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17" name="Line 949"/>
              <p:cNvSpPr>
                <a:spLocks noChangeShapeType="1"/>
              </p:cNvSpPr>
              <p:nvPr/>
            </p:nvSpPr>
            <p:spPr bwMode="auto">
              <a:xfrm flipH="1" flipV="1">
                <a:off x="3538" y="-250"/>
                <a:ext cx="10" cy="50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18" name="Line 948"/>
              <p:cNvSpPr>
                <a:spLocks noChangeShapeType="1"/>
              </p:cNvSpPr>
              <p:nvPr/>
            </p:nvSpPr>
            <p:spPr bwMode="auto">
              <a:xfrm flipH="1" flipV="1">
                <a:off x="3548" y="192"/>
                <a:ext cx="24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19" name="Line 947"/>
              <p:cNvSpPr>
                <a:spLocks noChangeShapeType="1"/>
              </p:cNvSpPr>
              <p:nvPr/>
            </p:nvSpPr>
            <p:spPr bwMode="auto">
              <a:xfrm flipV="1">
                <a:off x="3548" y="201"/>
                <a:ext cx="1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20" name="Line 946"/>
              <p:cNvSpPr>
                <a:spLocks noChangeShapeType="1"/>
              </p:cNvSpPr>
              <p:nvPr/>
            </p:nvSpPr>
            <p:spPr bwMode="auto">
              <a:xfrm flipH="1" flipV="1">
                <a:off x="3543" y="134"/>
                <a:ext cx="24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21" name="Line 945"/>
              <p:cNvSpPr>
                <a:spLocks noChangeShapeType="1"/>
              </p:cNvSpPr>
              <p:nvPr/>
            </p:nvSpPr>
            <p:spPr bwMode="auto">
              <a:xfrm flipV="1">
                <a:off x="3548" y="144"/>
                <a:ext cx="19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22" name="Line 944"/>
              <p:cNvSpPr>
                <a:spLocks noChangeShapeType="1"/>
              </p:cNvSpPr>
              <p:nvPr/>
            </p:nvSpPr>
            <p:spPr bwMode="auto">
              <a:xfrm flipH="1" flipV="1">
                <a:off x="3543" y="81"/>
                <a:ext cx="24" cy="6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23" name="Line 943"/>
              <p:cNvSpPr>
                <a:spLocks noChangeShapeType="1"/>
              </p:cNvSpPr>
              <p:nvPr/>
            </p:nvSpPr>
            <p:spPr bwMode="auto">
              <a:xfrm flipV="1">
                <a:off x="3543" y="91"/>
                <a:ext cx="19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24" name="Line 942"/>
              <p:cNvSpPr>
                <a:spLocks noChangeShapeType="1"/>
              </p:cNvSpPr>
              <p:nvPr/>
            </p:nvSpPr>
            <p:spPr bwMode="auto">
              <a:xfrm flipH="1" flipV="1">
                <a:off x="3543" y="28"/>
                <a:ext cx="19" cy="6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25" name="Line 941"/>
              <p:cNvSpPr>
                <a:spLocks noChangeShapeType="1"/>
              </p:cNvSpPr>
              <p:nvPr/>
            </p:nvSpPr>
            <p:spPr bwMode="auto">
              <a:xfrm flipV="1">
                <a:off x="3543" y="38"/>
                <a:ext cx="19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26" name="Line 940"/>
              <p:cNvSpPr>
                <a:spLocks noChangeShapeType="1"/>
              </p:cNvSpPr>
              <p:nvPr/>
            </p:nvSpPr>
            <p:spPr bwMode="auto">
              <a:xfrm flipH="1" flipV="1">
                <a:off x="3543" y="-15"/>
                <a:ext cx="1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27" name="Line 939"/>
              <p:cNvSpPr>
                <a:spLocks noChangeShapeType="1"/>
              </p:cNvSpPr>
              <p:nvPr/>
            </p:nvSpPr>
            <p:spPr bwMode="auto">
              <a:xfrm flipV="1">
                <a:off x="3543" y="-10"/>
                <a:ext cx="19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28" name="Line 938"/>
              <p:cNvSpPr>
                <a:spLocks noChangeShapeType="1"/>
              </p:cNvSpPr>
              <p:nvPr/>
            </p:nvSpPr>
            <p:spPr bwMode="auto">
              <a:xfrm flipH="1" flipV="1">
                <a:off x="3538" y="-183"/>
                <a:ext cx="19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29" name="Line 937"/>
              <p:cNvSpPr>
                <a:spLocks noChangeShapeType="1"/>
              </p:cNvSpPr>
              <p:nvPr/>
            </p:nvSpPr>
            <p:spPr bwMode="auto">
              <a:xfrm flipV="1">
                <a:off x="3543" y="-178"/>
                <a:ext cx="9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30" name="Line 936"/>
              <p:cNvSpPr>
                <a:spLocks noChangeShapeType="1"/>
              </p:cNvSpPr>
              <p:nvPr/>
            </p:nvSpPr>
            <p:spPr bwMode="auto">
              <a:xfrm flipH="1" flipV="1">
                <a:off x="3543" y="-145"/>
                <a:ext cx="14" cy="4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31" name="Line 935"/>
              <p:cNvSpPr>
                <a:spLocks noChangeShapeType="1"/>
              </p:cNvSpPr>
              <p:nvPr/>
            </p:nvSpPr>
            <p:spPr bwMode="auto">
              <a:xfrm flipV="1">
                <a:off x="3543" y="-140"/>
                <a:ext cx="14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32" name="Line 934"/>
              <p:cNvSpPr>
                <a:spLocks noChangeShapeType="1"/>
              </p:cNvSpPr>
              <p:nvPr/>
            </p:nvSpPr>
            <p:spPr bwMode="auto">
              <a:xfrm flipH="1" flipV="1">
                <a:off x="3543" y="-106"/>
                <a:ext cx="14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33" name="Line 933"/>
              <p:cNvSpPr>
                <a:spLocks noChangeShapeType="1"/>
              </p:cNvSpPr>
              <p:nvPr/>
            </p:nvSpPr>
            <p:spPr bwMode="auto">
              <a:xfrm flipV="1">
                <a:off x="3543" y="-96"/>
                <a:ext cx="14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34" name="Line 932"/>
              <p:cNvSpPr>
                <a:spLocks noChangeShapeType="1"/>
              </p:cNvSpPr>
              <p:nvPr/>
            </p:nvSpPr>
            <p:spPr bwMode="auto">
              <a:xfrm flipH="1" flipV="1">
                <a:off x="3543" y="-63"/>
                <a:ext cx="1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35" name="Line 931"/>
              <p:cNvSpPr>
                <a:spLocks noChangeShapeType="1"/>
              </p:cNvSpPr>
              <p:nvPr/>
            </p:nvSpPr>
            <p:spPr bwMode="auto">
              <a:xfrm flipV="1">
                <a:off x="3543" y="-53"/>
                <a:ext cx="1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36" name="Line 930"/>
              <p:cNvSpPr>
                <a:spLocks noChangeShapeType="1"/>
              </p:cNvSpPr>
              <p:nvPr/>
            </p:nvSpPr>
            <p:spPr bwMode="auto">
              <a:xfrm flipH="1" flipV="1">
                <a:off x="3538" y="-255"/>
                <a:ext cx="1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37" name="Line 929"/>
              <p:cNvSpPr>
                <a:spLocks noChangeShapeType="1"/>
              </p:cNvSpPr>
              <p:nvPr/>
            </p:nvSpPr>
            <p:spPr bwMode="auto">
              <a:xfrm flipV="1">
                <a:off x="3538" y="-250"/>
                <a:ext cx="14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38" name="Line 928"/>
              <p:cNvSpPr>
                <a:spLocks noChangeShapeType="1"/>
              </p:cNvSpPr>
              <p:nvPr/>
            </p:nvSpPr>
            <p:spPr bwMode="auto">
              <a:xfrm flipH="1" flipV="1">
                <a:off x="3538" y="-221"/>
                <a:ext cx="1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39" name="Line 927"/>
              <p:cNvSpPr>
                <a:spLocks noChangeShapeType="1"/>
              </p:cNvSpPr>
              <p:nvPr/>
            </p:nvSpPr>
            <p:spPr bwMode="auto">
              <a:xfrm flipV="1">
                <a:off x="3538" y="-217"/>
                <a:ext cx="14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40" name="Line 926"/>
              <p:cNvSpPr>
                <a:spLocks noChangeShapeType="1"/>
              </p:cNvSpPr>
              <p:nvPr/>
            </p:nvSpPr>
            <p:spPr bwMode="auto">
              <a:xfrm flipH="1" flipV="1">
                <a:off x="3538" y="-250"/>
                <a:ext cx="5" cy="50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41" name="Line 925"/>
              <p:cNvSpPr>
                <a:spLocks noChangeShapeType="1"/>
              </p:cNvSpPr>
              <p:nvPr/>
            </p:nvSpPr>
            <p:spPr bwMode="auto">
              <a:xfrm flipV="1">
                <a:off x="3500" y="-245"/>
                <a:ext cx="14" cy="50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42" name="Line 924"/>
              <p:cNvSpPr>
                <a:spLocks noChangeShapeType="1"/>
              </p:cNvSpPr>
              <p:nvPr/>
            </p:nvSpPr>
            <p:spPr bwMode="auto">
              <a:xfrm flipH="1" flipV="1">
                <a:off x="3538" y="-250"/>
                <a:ext cx="5" cy="50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43" name="Line 923"/>
              <p:cNvSpPr>
                <a:spLocks noChangeShapeType="1"/>
              </p:cNvSpPr>
              <p:nvPr/>
            </p:nvSpPr>
            <p:spPr bwMode="auto">
              <a:xfrm flipV="1">
                <a:off x="3500" y="-245"/>
                <a:ext cx="14" cy="50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44" name="Line 922"/>
              <p:cNvSpPr>
                <a:spLocks noChangeShapeType="1"/>
              </p:cNvSpPr>
              <p:nvPr/>
            </p:nvSpPr>
            <p:spPr bwMode="auto">
              <a:xfrm flipH="1" flipV="1">
                <a:off x="3504" y="201"/>
                <a:ext cx="3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45" name="Line 921"/>
              <p:cNvSpPr>
                <a:spLocks noChangeShapeType="1"/>
              </p:cNvSpPr>
              <p:nvPr/>
            </p:nvSpPr>
            <p:spPr bwMode="auto">
              <a:xfrm flipV="1">
                <a:off x="3500" y="192"/>
                <a:ext cx="43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46" name="Line 920"/>
              <p:cNvSpPr>
                <a:spLocks noChangeShapeType="1"/>
              </p:cNvSpPr>
              <p:nvPr/>
            </p:nvSpPr>
            <p:spPr bwMode="auto">
              <a:xfrm flipH="1" flipV="1">
                <a:off x="3504" y="201"/>
                <a:ext cx="3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47" name="Line 919"/>
              <p:cNvSpPr>
                <a:spLocks noChangeShapeType="1"/>
              </p:cNvSpPr>
              <p:nvPr/>
            </p:nvSpPr>
            <p:spPr bwMode="auto">
              <a:xfrm flipV="1">
                <a:off x="3500" y="192"/>
                <a:ext cx="43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48" name="Line 918"/>
              <p:cNvSpPr>
                <a:spLocks noChangeShapeType="1"/>
              </p:cNvSpPr>
              <p:nvPr/>
            </p:nvSpPr>
            <p:spPr bwMode="auto">
              <a:xfrm flipH="1" flipV="1">
                <a:off x="3504" y="144"/>
                <a:ext cx="39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49" name="Line 917"/>
              <p:cNvSpPr>
                <a:spLocks noChangeShapeType="1"/>
              </p:cNvSpPr>
              <p:nvPr/>
            </p:nvSpPr>
            <p:spPr bwMode="auto">
              <a:xfrm flipV="1">
                <a:off x="3504" y="134"/>
                <a:ext cx="39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50" name="Line 916"/>
              <p:cNvSpPr>
                <a:spLocks noChangeShapeType="1"/>
              </p:cNvSpPr>
              <p:nvPr/>
            </p:nvSpPr>
            <p:spPr bwMode="auto">
              <a:xfrm flipH="1" flipV="1">
                <a:off x="3504" y="144"/>
                <a:ext cx="39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51" name="Line 915"/>
              <p:cNvSpPr>
                <a:spLocks noChangeShapeType="1"/>
              </p:cNvSpPr>
              <p:nvPr/>
            </p:nvSpPr>
            <p:spPr bwMode="auto">
              <a:xfrm flipV="1">
                <a:off x="3504" y="134"/>
                <a:ext cx="39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52" name="Line 914"/>
              <p:cNvSpPr>
                <a:spLocks noChangeShapeType="1"/>
              </p:cNvSpPr>
              <p:nvPr/>
            </p:nvSpPr>
            <p:spPr bwMode="auto">
              <a:xfrm flipH="1" flipV="1">
                <a:off x="3504" y="91"/>
                <a:ext cx="39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53" name="Line 913"/>
              <p:cNvSpPr>
                <a:spLocks noChangeShapeType="1"/>
              </p:cNvSpPr>
              <p:nvPr/>
            </p:nvSpPr>
            <p:spPr bwMode="auto">
              <a:xfrm flipV="1">
                <a:off x="3504" y="81"/>
                <a:ext cx="39" cy="6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54" name="Line 912"/>
              <p:cNvSpPr>
                <a:spLocks noChangeShapeType="1"/>
              </p:cNvSpPr>
              <p:nvPr/>
            </p:nvSpPr>
            <p:spPr bwMode="auto">
              <a:xfrm flipH="1" flipV="1">
                <a:off x="3504" y="91"/>
                <a:ext cx="39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55" name="Line 911"/>
              <p:cNvSpPr>
                <a:spLocks noChangeShapeType="1"/>
              </p:cNvSpPr>
              <p:nvPr/>
            </p:nvSpPr>
            <p:spPr bwMode="auto">
              <a:xfrm flipV="1">
                <a:off x="3504" y="81"/>
                <a:ext cx="39" cy="6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56" name="Line 910"/>
              <p:cNvSpPr>
                <a:spLocks noChangeShapeType="1"/>
              </p:cNvSpPr>
              <p:nvPr/>
            </p:nvSpPr>
            <p:spPr bwMode="auto">
              <a:xfrm flipH="1" flipV="1">
                <a:off x="3509" y="38"/>
                <a:ext cx="3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57" name="Line 909"/>
              <p:cNvSpPr>
                <a:spLocks noChangeShapeType="1"/>
              </p:cNvSpPr>
              <p:nvPr/>
            </p:nvSpPr>
            <p:spPr bwMode="auto">
              <a:xfrm flipV="1">
                <a:off x="3504" y="28"/>
                <a:ext cx="34" cy="6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58" name="Line 908"/>
              <p:cNvSpPr>
                <a:spLocks noChangeShapeType="1"/>
              </p:cNvSpPr>
              <p:nvPr/>
            </p:nvSpPr>
            <p:spPr bwMode="auto">
              <a:xfrm flipH="1" flipV="1">
                <a:off x="3509" y="38"/>
                <a:ext cx="3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59" name="Line 907"/>
              <p:cNvSpPr>
                <a:spLocks noChangeShapeType="1"/>
              </p:cNvSpPr>
              <p:nvPr/>
            </p:nvSpPr>
            <p:spPr bwMode="auto">
              <a:xfrm flipV="1">
                <a:off x="3504" y="28"/>
                <a:ext cx="34" cy="6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60" name="Line 906"/>
              <p:cNvSpPr>
                <a:spLocks noChangeShapeType="1"/>
              </p:cNvSpPr>
              <p:nvPr/>
            </p:nvSpPr>
            <p:spPr bwMode="auto">
              <a:xfrm flipH="1" flipV="1">
                <a:off x="3509" y="-10"/>
                <a:ext cx="3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61" name="Line 905"/>
              <p:cNvSpPr>
                <a:spLocks noChangeShapeType="1"/>
              </p:cNvSpPr>
              <p:nvPr/>
            </p:nvSpPr>
            <p:spPr bwMode="auto">
              <a:xfrm flipV="1">
                <a:off x="3509" y="-20"/>
                <a:ext cx="29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62" name="Line 904"/>
              <p:cNvSpPr>
                <a:spLocks noChangeShapeType="1"/>
              </p:cNvSpPr>
              <p:nvPr/>
            </p:nvSpPr>
            <p:spPr bwMode="auto">
              <a:xfrm flipH="1" flipV="1">
                <a:off x="3509" y="-10"/>
                <a:ext cx="3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63" name="Line 903"/>
              <p:cNvSpPr>
                <a:spLocks noChangeShapeType="1"/>
              </p:cNvSpPr>
              <p:nvPr/>
            </p:nvSpPr>
            <p:spPr bwMode="auto">
              <a:xfrm flipV="1">
                <a:off x="3509" y="-20"/>
                <a:ext cx="29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64" name="Line 902"/>
              <p:cNvSpPr>
                <a:spLocks noChangeShapeType="1"/>
              </p:cNvSpPr>
              <p:nvPr/>
            </p:nvSpPr>
            <p:spPr bwMode="auto">
              <a:xfrm flipH="1" flipV="1">
                <a:off x="3514" y="-178"/>
                <a:ext cx="24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65" name="Line 901"/>
              <p:cNvSpPr>
                <a:spLocks noChangeShapeType="1"/>
              </p:cNvSpPr>
              <p:nvPr/>
            </p:nvSpPr>
            <p:spPr bwMode="auto">
              <a:xfrm flipV="1">
                <a:off x="3514" y="-188"/>
                <a:ext cx="24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66" name="Line 900"/>
              <p:cNvSpPr>
                <a:spLocks noChangeShapeType="1"/>
              </p:cNvSpPr>
              <p:nvPr/>
            </p:nvSpPr>
            <p:spPr bwMode="auto">
              <a:xfrm flipH="1" flipV="1">
                <a:off x="3514" y="-178"/>
                <a:ext cx="24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67" name="Line 899"/>
              <p:cNvSpPr>
                <a:spLocks noChangeShapeType="1"/>
              </p:cNvSpPr>
              <p:nvPr/>
            </p:nvSpPr>
            <p:spPr bwMode="auto">
              <a:xfrm flipV="1">
                <a:off x="3514" y="-188"/>
                <a:ext cx="24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68" name="Line 898"/>
              <p:cNvSpPr>
                <a:spLocks noChangeShapeType="1"/>
              </p:cNvSpPr>
              <p:nvPr/>
            </p:nvSpPr>
            <p:spPr bwMode="auto">
              <a:xfrm flipH="1" flipV="1">
                <a:off x="3514" y="-140"/>
                <a:ext cx="24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69" name="Line 897"/>
              <p:cNvSpPr>
                <a:spLocks noChangeShapeType="1"/>
              </p:cNvSpPr>
              <p:nvPr/>
            </p:nvSpPr>
            <p:spPr bwMode="auto">
              <a:xfrm flipV="1">
                <a:off x="3509" y="-149"/>
                <a:ext cx="2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70" name="Line 896"/>
              <p:cNvSpPr>
                <a:spLocks noChangeShapeType="1"/>
              </p:cNvSpPr>
              <p:nvPr/>
            </p:nvSpPr>
            <p:spPr bwMode="auto">
              <a:xfrm flipH="1" flipV="1">
                <a:off x="3514" y="-140"/>
                <a:ext cx="24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71" name="Line 895"/>
              <p:cNvSpPr>
                <a:spLocks noChangeShapeType="1"/>
              </p:cNvSpPr>
              <p:nvPr/>
            </p:nvSpPr>
            <p:spPr bwMode="auto">
              <a:xfrm flipV="1">
                <a:off x="3509" y="-149"/>
                <a:ext cx="2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72" name="Line 894"/>
              <p:cNvSpPr>
                <a:spLocks noChangeShapeType="1"/>
              </p:cNvSpPr>
              <p:nvPr/>
            </p:nvSpPr>
            <p:spPr bwMode="auto">
              <a:xfrm flipH="1" flipV="1">
                <a:off x="3509" y="-101"/>
                <a:ext cx="3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73" name="Line 893"/>
              <p:cNvSpPr>
                <a:spLocks noChangeShapeType="1"/>
              </p:cNvSpPr>
              <p:nvPr/>
            </p:nvSpPr>
            <p:spPr bwMode="auto">
              <a:xfrm flipV="1">
                <a:off x="3509" y="-111"/>
                <a:ext cx="29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74" name="Line 892"/>
              <p:cNvSpPr>
                <a:spLocks noChangeShapeType="1"/>
              </p:cNvSpPr>
              <p:nvPr/>
            </p:nvSpPr>
            <p:spPr bwMode="auto">
              <a:xfrm flipH="1" flipV="1">
                <a:off x="3509" y="-101"/>
                <a:ext cx="3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75" name="Line 891"/>
              <p:cNvSpPr>
                <a:spLocks noChangeShapeType="1"/>
              </p:cNvSpPr>
              <p:nvPr/>
            </p:nvSpPr>
            <p:spPr bwMode="auto">
              <a:xfrm flipV="1">
                <a:off x="3509" y="-111"/>
                <a:ext cx="29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76" name="Line 890"/>
              <p:cNvSpPr>
                <a:spLocks noChangeShapeType="1"/>
              </p:cNvSpPr>
              <p:nvPr/>
            </p:nvSpPr>
            <p:spPr bwMode="auto">
              <a:xfrm flipH="1" flipV="1">
                <a:off x="3509" y="-53"/>
                <a:ext cx="29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77" name="Line 889"/>
              <p:cNvSpPr>
                <a:spLocks noChangeShapeType="1"/>
              </p:cNvSpPr>
              <p:nvPr/>
            </p:nvSpPr>
            <p:spPr bwMode="auto">
              <a:xfrm flipV="1">
                <a:off x="3509" y="-63"/>
                <a:ext cx="2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78" name="Line 888"/>
              <p:cNvSpPr>
                <a:spLocks noChangeShapeType="1"/>
              </p:cNvSpPr>
              <p:nvPr/>
            </p:nvSpPr>
            <p:spPr bwMode="auto">
              <a:xfrm flipH="1" flipV="1">
                <a:off x="3509" y="-53"/>
                <a:ext cx="29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79" name="Line 887"/>
              <p:cNvSpPr>
                <a:spLocks noChangeShapeType="1"/>
              </p:cNvSpPr>
              <p:nvPr/>
            </p:nvSpPr>
            <p:spPr bwMode="auto">
              <a:xfrm flipV="1">
                <a:off x="3509" y="-63"/>
                <a:ext cx="2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80" name="Line 886"/>
              <p:cNvSpPr>
                <a:spLocks noChangeShapeType="1"/>
              </p:cNvSpPr>
              <p:nvPr/>
            </p:nvSpPr>
            <p:spPr bwMode="auto">
              <a:xfrm flipH="1" flipV="1">
                <a:off x="3514" y="-250"/>
                <a:ext cx="24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81" name="Line 885"/>
              <p:cNvSpPr>
                <a:spLocks noChangeShapeType="1"/>
              </p:cNvSpPr>
              <p:nvPr/>
            </p:nvSpPr>
            <p:spPr bwMode="auto">
              <a:xfrm flipV="1">
                <a:off x="3514" y="-255"/>
                <a:ext cx="2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82" name="Line 884"/>
              <p:cNvSpPr>
                <a:spLocks noChangeShapeType="1"/>
              </p:cNvSpPr>
              <p:nvPr/>
            </p:nvSpPr>
            <p:spPr bwMode="auto">
              <a:xfrm flipH="1" flipV="1">
                <a:off x="3514" y="-217"/>
                <a:ext cx="24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83" name="Line 883"/>
              <p:cNvSpPr>
                <a:spLocks noChangeShapeType="1"/>
              </p:cNvSpPr>
              <p:nvPr/>
            </p:nvSpPr>
            <p:spPr bwMode="auto">
              <a:xfrm flipV="1">
                <a:off x="3514" y="-226"/>
                <a:ext cx="24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84" name="Line 882"/>
              <p:cNvSpPr>
                <a:spLocks noChangeShapeType="1"/>
              </p:cNvSpPr>
              <p:nvPr/>
            </p:nvSpPr>
            <p:spPr bwMode="auto">
              <a:xfrm flipH="1" flipV="1">
                <a:off x="3514" y="-250"/>
                <a:ext cx="24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85" name="Line 881"/>
              <p:cNvSpPr>
                <a:spLocks noChangeShapeType="1"/>
              </p:cNvSpPr>
              <p:nvPr/>
            </p:nvSpPr>
            <p:spPr bwMode="auto">
              <a:xfrm flipV="1">
                <a:off x="3514" y="-255"/>
                <a:ext cx="2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86" name="Line 880"/>
              <p:cNvSpPr>
                <a:spLocks noChangeShapeType="1"/>
              </p:cNvSpPr>
              <p:nvPr/>
            </p:nvSpPr>
            <p:spPr bwMode="auto">
              <a:xfrm flipH="1" flipV="1">
                <a:off x="3514" y="-217"/>
                <a:ext cx="24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87" name="Line 879"/>
              <p:cNvSpPr>
                <a:spLocks noChangeShapeType="1"/>
              </p:cNvSpPr>
              <p:nvPr/>
            </p:nvSpPr>
            <p:spPr bwMode="auto">
              <a:xfrm flipV="1">
                <a:off x="3514" y="-226"/>
                <a:ext cx="24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88" name="Rectangle 878"/>
              <p:cNvSpPr>
                <a:spLocks noChangeArrowheads="1"/>
              </p:cNvSpPr>
              <p:nvPr/>
            </p:nvSpPr>
            <p:spPr bwMode="auto">
              <a:xfrm>
                <a:off x="3456" y="-279"/>
                <a:ext cx="144" cy="43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89" name="Rectangle 877"/>
              <p:cNvSpPr>
                <a:spLocks noChangeArrowheads="1"/>
              </p:cNvSpPr>
              <p:nvPr/>
            </p:nvSpPr>
            <p:spPr bwMode="auto">
              <a:xfrm>
                <a:off x="3456" y="-279"/>
                <a:ext cx="144" cy="43"/>
              </a:xfrm>
              <a:prstGeom prst="rect">
                <a:avLst/>
              </a:prstGeom>
              <a:noFill/>
              <a:ln w="3175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90" name="Rectangle 876"/>
              <p:cNvSpPr>
                <a:spLocks noChangeArrowheads="1"/>
              </p:cNvSpPr>
              <p:nvPr/>
            </p:nvSpPr>
            <p:spPr bwMode="auto">
              <a:xfrm>
                <a:off x="3509" y="259"/>
                <a:ext cx="67" cy="24"/>
              </a:xfrm>
              <a:prstGeom prst="rect">
                <a:avLst/>
              </a:prstGeom>
              <a:noFill/>
              <a:ln w="6350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91" name="Rectangle 875"/>
              <p:cNvSpPr>
                <a:spLocks noChangeArrowheads="1"/>
              </p:cNvSpPr>
              <p:nvPr/>
            </p:nvSpPr>
            <p:spPr bwMode="auto">
              <a:xfrm>
                <a:off x="3514" y="340"/>
                <a:ext cx="165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3dTower.em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792" name="Rectangle 874"/>
              <p:cNvSpPr>
                <a:spLocks noChangeArrowheads="1"/>
              </p:cNvSpPr>
              <p:nvPr/>
            </p:nvSpPr>
            <p:spPr bwMode="auto">
              <a:xfrm>
                <a:off x="3514" y="503"/>
                <a:ext cx="15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f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793" name="Rectangle 873"/>
              <p:cNvSpPr>
                <a:spLocks noChangeArrowheads="1"/>
              </p:cNvSpPr>
              <p:nvPr/>
            </p:nvSpPr>
            <p:spPr bwMode="auto">
              <a:xfrm>
                <a:off x="3514" y="345"/>
                <a:ext cx="51" cy="4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794" name="Rectangle 872"/>
              <p:cNvSpPr>
                <a:spLocks noChangeArrowheads="1"/>
              </p:cNvSpPr>
              <p:nvPr/>
            </p:nvSpPr>
            <p:spPr bwMode="auto">
              <a:xfrm>
                <a:off x="3452" y="355"/>
                <a:ext cx="51" cy="4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795" name="Freeform 871"/>
              <p:cNvSpPr>
                <a:spLocks/>
              </p:cNvSpPr>
              <p:nvPr/>
            </p:nvSpPr>
            <p:spPr bwMode="auto">
              <a:xfrm>
                <a:off x="3548" y="148"/>
                <a:ext cx="43" cy="120"/>
              </a:xfrm>
              <a:custGeom>
                <a:avLst/>
                <a:gdLst>
                  <a:gd name="T0" fmla="*/ 43 w 43"/>
                  <a:gd name="T1" fmla="*/ 120 h 120"/>
                  <a:gd name="T2" fmla="*/ 0 w 43"/>
                  <a:gd name="T3" fmla="*/ 101 h 120"/>
                  <a:gd name="T4" fmla="*/ 0 w 43"/>
                  <a:gd name="T5" fmla="*/ 0 h 120"/>
                  <a:gd name="T6" fmla="*/ 43 w 43"/>
                  <a:gd name="T7" fmla="*/ 20 h 120"/>
                  <a:gd name="T8" fmla="*/ 43 w 43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20">
                    <a:moveTo>
                      <a:pt x="43" y="120"/>
                    </a:moveTo>
                    <a:lnTo>
                      <a:pt x="0" y="101"/>
                    </a:lnTo>
                    <a:lnTo>
                      <a:pt x="0" y="0"/>
                    </a:lnTo>
                    <a:lnTo>
                      <a:pt x="43" y="20"/>
                    </a:lnTo>
                    <a:lnTo>
                      <a:pt x="43" y="120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96" name="Rectangle 870"/>
              <p:cNvSpPr>
                <a:spLocks noChangeArrowheads="1"/>
              </p:cNvSpPr>
              <p:nvPr/>
            </p:nvSpPr>
            <p:spPr bwMode="auto">
              <a:xfrm>
                <a:off x="3591" y="168"/>
                <a:ext cx="81" cy="100"/>
              </a:xfrm>
              <a:prstGeom prst="rect">
                <a:avLst/>
              </a:prstGeom>
              <a:noFill/>
              <a:ln w="3175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97" name="Freeform 869"/>
              <p:cNvSpPr>
                <a:spLocks/>
              </p:cNvSpPr>
              <p:nvPr/>
            </p:nvSpPr>
            <p:spPr bwMode="auto">
              <a:xfrm>
                <a:off x="3548" y="148"/>
                <a:ext cx="124" cy="20"/>
              </a:xfrm>
              <a:custGeom>
                <a:avLst/>
                <a:gdLst>
                  <a:gd name="T0" fmla="*/ 81 w 124"/>
                  <a:gd name="T1" fmla="*/ 0 h 20"/>
                  <a:gd name="T2" fmla="*/ 0 w 124"/>
                  <a:gd name="T3" fmla="*/ 0 h 20"/>
                  <a:gd name="T4" fmla="*/ 43 w 124"/>
                  <a:gd name="T5" fmla="*/ 20 h 20"/>
                  <a:gd name="T6" fmla="*/ 124 w 124"/>
                  <a:gd name="T7" fmla="*/ 20 h 20"/>
                  <a:gd name="T8" fmla="*/ 81 w 12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20">
                    <a:moveTo>
                      <a:pt x="81" y="0"/>
                    </a:moveTo>
                    <a:lnTo>
                      <a:pt x="0" y="0"/>
                    </a:lnTo>
                    <a:lnTo>
                      <a:pt x="43" y="20"/>
                    </a:lnTo>
                    <a:lnTo>
                      <a:pt x="124" y="20"/>
                    </a:lnTo>
                    <a:lnTo>
                      <a:pt x="81" y="0"/>
                    </a:lnTo>
                    <a:close/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98" name="Freeform 868"/>
              <p:cNvSpPr>
                <a:spLocks/>
              </p:cNvSpPr>
              <p:nvPr/>
            </p:nvSpPr>
            <p:spPr bwMode="auto">
              <a:xfrm>
                <a:off x="3596" y="206"/>
                <a:ext cx="9" cy="24"/>
              </a:xfrm>
              <a:custGeom>
                <a:avLst/>
                <a:gdLst>
                  <a:gd name="T0" fmla="*/ 9 w 9"/>
                  <a:gd name="T1" fmla="*/ 19 h 24"/>
                  <a:gd name="T2" fmla="*/ 4 w 9"/>
                  <a:gd name="T3" fmla="*/ 24 h 24"/>
                  <a:gd name="T4" fmla="*/ 4 w 9"/>
                  <a:gd name="T5" fmla="*/ 24 h 24"/>
                  <a:gd name="T6" fmla="*/ 4 w 9"/>
                  <a:gd name="T7" fmla="*/ 24 h 24"/>
                  <a:gd name="T8" fmla="*/ 0 w 9"/>
                  <a:gd name="T9" fmla="*/ 24 h 24"/>
                  <a:gd name="T10" fmla="*/ 0 w 9"/>
                  <a:gd name="T11" fmla="*/ 19 h 24"/>
                  <a:gd name="T12" fmla="*/ 0 w 9"/>
                  <a:gd name="T13" fmla="*/ 14 h 24"/>
                  <a:gd name="T14" fmla="*/ 0 w 9"/>
                  <a:gd name="T15" fmla="*/ 10 h 24"/>
                  <a:gd name="T16" fmla="*/ 0 w 9"/>
                  <a:gd name="T17" fmla="*/ 5 h 24"/>
                  <a:gd name="T18" fmla="*/ 0 w 9"/>
                  <a:gd name="T19" fmla="*/ 5 h 24"/>
                  <a:gd name="T20" fmla="*/ 0 w 9"/>
                  <a:gd name="T21" fmla="*/ 5 h 24"/>
                  <a:gd name="T22" fmla="*/ 0 w 9"/>
                  <a:gd name="T23" fmla="*/ 5 h 24"/>
                  <a:gd name="T24" fmla="*/ 4 w 9"/>
                  <a:gd name="T25" fmla="*/ 0 h 24"/>
                  <a:gd name="T26" fmla="*/ 4 w 9"/>
                  <a:gd name="T27" fmla="*/ 0 h 24"/>
                  <a:gd name="T28" fmla="*/ 4 w 9"/>
                  <a:gd name="T29" fmla="*/ 5 h 24"/>
                  <a:gd name="T30" fmla="*/ 9 w 9"/>
                  <a:gd name="T31" fmla="*/ 5 h 24"/>
                  <a:gd name="T32" fmla="*/ 9 w 9"/>
                  <a:gd name="T33" fmla="*/ 19 h 24"/>
                  <a:gd name="T34" fmla="*/ 9 w 9"/>
                  <a:gd name="T3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24">
                    <a:moveTo>
                      <a:pt x="9" y="19"/>
                    </a:moveTo>
                    <a:lnTo>
                      <a:pt x="4" y="24"/>
                    </a:lnTo>
                    <a:lnTo>
                      <a:pt x="0" y="24"/>
                    </a:lnTo>
                    <a:lnTo>
                      <a:pt x="0" y="19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5"/>
                    </a:lnTo>
                    <a:lnTo>
                      <a:pt x="4" y="0"/>
                    </a:lnTo>
                    <a:lnTo>
                      <a:pt x="4" y="5"/>
                    </a:lnTo>
                    <a:lnTo>
                      <a:pt x="9" y="5"/>
                    </a:lnTo>
                    <a:lnTo>
                      <a:pt x="9" y="19"/>
                    </a:lnTo>
                  </a:path>
                </a:pathLst>
              </a:cu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799" name="Line 867"/>
              <p:cNvSpPr>
                <a:spLocks noChangeShapeType="1"/>
              </p:cNvSpPr>
              <p:nvPr/>
            </p:nvSpPr>
            <p:spPr bwMode="auto">
              <a:xfrm flipH="1" flipV="1">
                <a:off x="3552" y="-245"/>
                <a:ext cx="20" cy="513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00" name="Line 866"/>
              <p:cNvSpPr>
                <a:spLocks noChangeShapeType="1"/>
              </p:cNvSpPr>
              <p:nvPr/>
            </p:nvSpPr>
            <p:spPr bwMode="auto">
              <a:xfrm flipV="1">
                <a:off x="3500" y="-245"/>
                <a:ext cx="14" cy="513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01" name="Line 865"/>
              <p:cNvSpPr>
                <a:spLocks noChangeShapeType="1"/>
              </p:cNvSpPr>
              <p:nvPr/>
            </p:nvSpPr>
            <p:spPr bwMode="auto">
              <a:xfrm flipH="1" flipV="1">
                <a:off x="3500" y="201"/>
                <a:ext cx="72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02" name="Line 864"/>
              <p:cNvSpPr>
                <a:spLocks noChangeShapeType="1"/>
              </p:cNvSpPr>
              <p:nvPr/>
            </p:nvSpPr>
            <p:spPr bwMode="auto">
              <a:xfrm flipV="1">
                <a:off x="3500" y="201"/>
                <a:ext cx="67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03" name="Line 863"/>
              <p:cNvSpPr>
                <a:spLocks noChangeShapeType="1"/>
              </p:cNvSpPr>
              <p:nvPr/>
            </p:nvSpPr>
            <p:spPr bwMode="auto">
              <a:xfrm flipH="1" flipV="1">
                <a:off x="3504" y="144"/>
                <a:ext cx="63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04" name="Line 862"/>
              <p:cNvSpPr>
                <a:spLocks noChangeShapeType="1"/>
              </p:cNvSpPr>
              <p:nvPr/>
            </p:nvSpPr>
            <p:spPr bwMode="auto">
              <a:xfrm flipV="1">
                <a:off x="3504" y="144"/>
                <a:ext cx="63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05" name="Line 861"/>
              <p:cNvSpPr>
                <a:spLocks noChangeShapeType="1"/>
              </p:cNvSpPr>
              <p:nvPr/>
            </p:nvSpPr>
            <p:spPr bwMode="auto">
              <a:xfrm flipH="1" flipV="1">
                <a:off x="3504" y="91"/>
                <a:ext cx="63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06" name="Line 860"/>
              <p:cNvSpPr>
                <a:spLocks noChangeShapeType="1"/>
              </p:cNvSpPr>
              <p:nvPr/>
            </p:nvSpPr>
            <p:spPr bwMode="auto">
              <a:xfrm flipV="1">
                <a:off x="3504" y="91"/>
                <a:ext cx="58" cy="5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07" name="Line 859"/>
              <p:cNvSpPr>
                <a:spLocks noChangeShapeType="1"/>
              </p:cNvSpPr>
              <p:nvPr/>
            </p:nvSpPr>
            <p:spPr bwMode="auto">
              <a:xfrm flipH="1" flipV="1">
                <a:off x="3509" y="43"/>
                <a:ext cx="5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08" name="Line 858"/>
              <p:cNvSpPr>
                <a:spLocks noChangeShapeType="1"/>
              </p:cNvSpPr>
              <p:nvPr/>
            </p:nvSpPr>
            <p:spPr bwMode="auto">
              <a:xfrm flipV="1">
                <a:off x="3504" y="43"/>
                <a:ext cx="5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09" name="Line 857"/>
              <p:cNvSpPr>
                <a:spLocks noChangeShapeType="1"/>
              </p:cNvSpPr>
              <p:nvPr/>
            </p:nvSpPr>
            <p:spPr bwMode="auto">
              <a:xfrm flipH="1" flipV="1">
                <a:off x="3509" y="-10"/>
                <a:ext cx="53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10" name="Line 856"/>
              <p:cNvSpPr>
                <a:spLocks noChangeShapeType="1"/>
              </p:cNvSpPr>
              <p:nvPr/>
            </p:nvSpPr>
            <p:spPr bwMode="auto">
              <a:xfrm flipV="1">
                <a:off x="3509" y="-10"/>
                <a:ext cx="53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11" name="Line 855"/>
              <p:cNvSpPr>
                <a:spLocks noChangeShapeType="1"/>
              </p:cNvSpPr>
              <p:nvPr/>
            </p:nvSpPr>
            <p:spPr bwMode="auto">
              <a:xfrm flipH="1" flipV="1">
                <a:off x="3514" y="-178"/>
                <a:ext cx="43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12" name="Line 854"/>
              <p:cNvSpPr>
                <a:spLocks noChangeShapeType="1"/>
              </p:cNvSpPr>
              <p:nvPr/>
            </p:nvSpPr>
            <p:spPr bwMode="auto">
              <a:xfrm flipV="1">
                <a:off x="3514" y="-178"/>
                <a:ext cx="43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13" name="Line 853"/>
              <p:cNvSpPr>
                <a:spLocks noChangeShapeType="1"/>
              </p:cNvSpPr>
              <p:nvPr/>
            </p:nvSpPr>
            <p:spPr bwMode="auto">
              <a:xfrm flipH="1" flipV="1">
                <a:off x="3514" y="-140"/>
                <a:ext cx="43" cy="4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14" name="Line 852"/>
              <p:cNvSpPr>
                <a:spLocks noChangeShapeType="1"/>
              </p:cNvSpPr>
              <p:nvPr/>
            </p:nvSpPr>
            <p:spPr bwMode="auto">
              <a:xfrm flipV="1">
                <a:off x="3509" y="-140"/>
                <a:ext cx="48" cy="4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15" name="Line 851"/>
              <p:cNvSpPr>
                <a:spLocks noChangeShapeType="1"/>
              </p:cNvSpPr>
              <p:nvPr/>
            </p:nvSpPr>
            <p:spPr bwMode="auto">
              <a:xfrm flipH="1" flipV="1">
                <a:off x="3509" y="-96"/>
                <a:ext cx="53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16" name="Line 850"/>
              <p:cNvSpPr>
                <a:spLocks noChangeShapeType="1"/>
              </p:cNvSpPr>
              <p:nvPr/>
            </p:nvSpPr>
            <p:spPr bwMode="auto">
              <a:xfrm flipV="1">
                <a:off x="3509" y="-96"/>
                <a:ext cx="48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17" name="Line 849"/>
              <p:cNvSpPr>
                <a:spLocks noChangeShapeType="1"/>
              </p:cNvSpPr>
              <p:nvPr/>
            </p:nvSpPr>
            <p:spPr bwMode="auto">
              <a:xfrm flipH="1" flipV="1">
                <a:off x="3509" y="-53"/>
                <a:ext cx="53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18" name="Line 848"/>
              <p:cNvSpPr>
                <a:spLocks noChangeShapeType="1"/>
              </p:cNvSpPr>
              <p:nvPr/>
            </p:nvSpPr>
            <p:spPr bwMode="auto">
              <a:xfrm flipV="1">
                <a:off x="3509" y="-53"/>
                <a:ext cx="48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19" name="Line 847"/>
              <p:cNvSpPr>
                <a:spLocks noChangeShapeType="1"/>
              </p:cNvSpPr>
              <p:nvPr/>
            </p:nvSpPr>
            <p:spPr bwMode="auto">
              <a:xfrm flipH="1" flipV="1">
                <a:off x="3514" y="-250"/>
                <a:ext cx="38" cy="33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20" name="Line 846"/>
              <p:cNvSpPr>
                <a:spLocks noChangeShapeType="1"/>
              </p:cNvSpPr>
              <p:nvPr/>
            </p:nvSpPr>
            <p:spPr bwMode="auto">
              <a:xfrm flipV="1">
                <a:off x="3514" y="-250"/>
                <a:ext cx="38" cy="33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21" name="Line 845"/>
              <p:cNvSpPr>
                <a:spLocks noChangeShapeType="1"/>
              </p:cNvSpPr>
              <p:nvPr/>
            </p:nvSpPr>
            <p:spPr bwMode="auto">
              <a:xfrm flipH="1" flipV="1">
                <a:off x="3514" y="-217"/>
                <a:ext cx="43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22" name="Line 844"/>
              <p:cNvSpPr>
                <a:spLocks noChangeShapeType="1"/>
              </p:cNvSpPr>
              <p:nvPr/>
            </p:nvSpPr>
            <p:spPr bwMode="auto">
              <a:xfrm flipV="1">
                <a:off x="3514" y="-217"/>
                <a:ext cx="38" cy="3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23" name="Freeform 843"/>
              <p:cNvSpPr>
                <a:spLocks/>
              </p:cNvSpPr>
              <p:nvPr/>
            </p:nvSpPr>
            <p:spPr bwMode="auto">
              <a:xfrm>
                <a:off x="3456" y="-289"/>
                <a:ext cx="82" cy="53"/>
              </a:xfrm>
              <a:custGeom>
                <a:avLst/>
                <a:gdLst>
                  <a:gd name="T0" fmla="*/ 82 w 82"/>
                  <a:gd name="T1" fmla="*/ 0 h 53"/>
                  <a:gd name="T2" fmla="*/ 0 w 82"/>
                  <a:gd name="T3" fmla="*/ 10 h 53"/>
                  <a:gd name="T4" fmla="*/ 0 w 82"/>
                  <a:gd name="T5" fmla="*/ 53 h 53"/>
                  <a:gd name="T6" fmla="*/ 82 w 82"/>
                  <a:gd name="T7" fmla="*/ 29 h 53"/>
                  <a:gd name="T8" fmla="*/ 82 w 8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3">
                    <a:moveTo>
                      <a:pt x="82" y="0"/>
                    </a:moveTo>
                    <a:lnTo>
                      <a:pt x="0" y="10"/>
                    </a:lnTo>
                    <a:lnTo>
                      <a:pt x="0" y="53"/>
                    </a:lnTo>
                    <a:lnTo>
                      <a:pt x="82" y="29"/>
                    </a:lnTo>
                    <a:lnTo>
                      <a:pt x="82" y="0"/>
                    </a:lnTo>
                    <a:close/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24" name="Freeform 842"/>
              <p:cNvSpPr>
                <a:spLocks/>
              </p:cNvSpPr>
              <p:nvPr/>
            </p:nvSpPr>
            <p:spPr bwMode="auto">
              <a:xfrm>
                <a:off x="3538" y="-289"/>
                <a:ext cx="62" cy="53"/>
              </a:xfrm>
              <a:custGeom>
                <a:avLst/>
                <a:gdLst>
                  <a:gd name="T0" fmla="*/ 0 w 62"/>
                  <a:gd name="T1" fmla="*/ 0 h 53"/>
                  <a:gd name="T2" fmla="*/ 62 w 62"/>
                  <a:gd name="T3" fmla="*/ 10 h 53"/>
                  <a:gd name="T4" fmla="*/ 62 w 62"/>
                  <a:gd name="T5" fmla="*/ 53 h 53"/>
                  <a:gd name="T6" fmla="*/ 0 w 62"/>
                  <a:gd name="T7" fmla="*/ 29 h 53"/>
                  <a:gd name="T8" fmla="*/ 0 w 6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3">
                    <a:moveTo>
                      <a:pt x="0" y="0"/>
                    </a:moveTo>
                    <a:lnTo>
                      <a:pt x="62" y="10"/>
                    </a:lnTo>
                    <a:lnTo>
                      <a:pt x="62" y="53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25" name="Line 841"/>
              <p:cNvSpPr>
                <a:spLocks noChangeShapeType="1"/>
              </p:cNvSpPr>
              <p:nvPr/>
            </p:nvSpPr>
            <p:spPr bwMode="auto">
              <a:xfrm flipH="1" flipV="1">
                <a:off x="3552" y="-241"/>
                <a:ext cx="20" cy="505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26" name="Line 840"/>
              <p:cNvSpPr>
                <a:spLocks noChangeShapeType="1"/>
              </p:cNvSpPr>
              <p:nvPr/>
            </p:nvSpPr>
            <p:spPr bwMode="auto">
              <a:xfrm flipH="1" flipV="1">
                <a:off x="3538" y="-250"/>
                <a:ext cx="10" cy="504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27" name="Line 839"/>
              <p:cNvSpPr>
                <a:spLocks noChangeShapeType="1"/>
              </p:cNvSpPr>
              <p:nvPr/>
            </p:nvSpPr>
            <p:spPr bwMode="auto">
              <a:xfrm flipH="1" flipV="1">
                <a:off x="3548" y="192"/>
                <a:ext cx="24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28" name="Line 838"/>
              <p:cNvSpPr>
                <a:spLocks noChangeShapeType="1"/>
              </p:cNvSpPr>
              <p:nvPr/>
            </p:nvSpPr>
            <p:spPr bwMode="auto">
              <a:xfrm flipV="1">
                <a:off x="3548" y="201"/>
                <a:ext cx="1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29" name="Line 837"/>
              <p:cNvSpPr>
                <a:spLocks noChangeShapeType="1"/>
              </p:cNvSpPr>
              <p:nvPr/>
            </p:nvSpPr>
            <p:spPr bwMode="auto">
              <a:xfrm flipH="1" flipV="1">
                <a:off x="3543" y="134"/>
                <a:ext cx="24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30" name="Line 836"/>
              <p:cNvSpPr>
                <a:spLocks noChangeShapeType="1"/>
              </p:cNvSpPr>
              <p:nvPr/>
            </p:nvSpPr>
            <p:spPr bwMode="auto">
              <a:xfrm flipV="1">
                <a:off x="3548" y="144"/>
                <a:ext cx="19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31" name="Line 835"/>
              <p:cNvSpPr>
                <a:spLocks noChangeShapeType="1"/>
              </p:cNvSpPr>
              <p:nvPr/>
            </p:nvSpPr>
            <p:spPr bwMode="auto">
              <a:xfrm flipH="1" flipV="1">
                <a:off x="3543" y="81"/>
                <a:ext cx="24" cy="6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32" name="Line 834"/>
              <p:cNvSpPr>
                <a:spLocks noChangeShapeType="1"/>
              </p:cNvSpPr>
              <p:nvPr/>
            </p:nvSpPr>
            <p:spPr bwMode="auto">
              <a:xfrm flipV="1">
                <a:off x="3543" y="91"/>
                <a:ext cx="19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33" name="Line 833"/>
              <p:cNvSpPr>
                <a:spLocks noChangeShapeType="1"/>
              </p:cNvSpPr>
              <p:nvPr/>
            </p:nvSpPr>
            <p:spPr bwMode="auto">
              <a:xfrm flipH="1" flipV="1">
                <a:off x="3543" y="28"/>
                <a:ext cx="19" cy="6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34" name="Line 832"/>
              <p:cNvSpPr>
                <a:spLocks noChangeShapeType="1"/>
              </p:cNvSpPr>
              <p:nvPr/>
            </p:nvSpPr>
            <p:spPr bwMode="auto">
              <a:xfrm flipV="1">
                <a:off x="3543" y="38"/>
                <a:ext cx="19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35" name="Line 831"/>
              <p:cNvSpPr>
                <a:spLocks noChangeShapeType="1"/>
              </p:cNvSpPr>
              <p:nvPr/>
            </p:nvSpPr>
            <p:spPr bwMode="auto">
              <a:xfrm flipH="1" flipV="1">
                <a:off x="3543" y="-15"/>
                <a:ext cx="1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36" name="Line 830"/>
              <p:cNvSpPr>
                <a:spLocks noChangeShapeType="1"/>
              </p:cNvSpPr>
              <p:nvPr/>
            </p:nvSpPr>
            <p:spPr bwMode="auto">
              <a:xfrm flipV="1">
                <a:off x="3543" y="-10"/>
                <a:ext cx="19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37" name="Line 829"/>
              <p:cNvSpPr>
                <a:spLocks noChangeShapeType="1"/>
              </p:cNvSpPr>
              <p:nvPr/>
            </p:nvSpPr>
            <p:spPr bwMode="auto">
              <a:xfrm flipH="1" flipV="1">
                <a:off x="3538" y="-183"/>
                <a:ext cx="19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38" name="Line 828"/>
              <p:cNvSpPr>
                <a:spLocks noChangeShapeType="1"/>
              </p:cNvSpPr>
              <p:nvPr/>
            </p:nvSpPr>
            <p:spPr bwMode="auto">
              <a:xfrm flipV="1">
                <a:off x="3543" y="-178"/>
                <a:ext cx="9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39" name="Line 827"/>
              <p:cNvSpPr>
                <a:spLocks noChangeShapeType="1"/>
              </p:cNvSpPr>
              <p:nvPr/>
            </p:nvSpPr>
            <p:spPr bwMode="auto">
              <a:xfrm flipH="1" flipV="1">
                <a:off x="3543" y="-145"/>
                <a:ext cx="14" cy="4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40" name="Line 826"/>
              <p:cNvSpPr>
                <a:spLocks noChangeShapeType="1"/>
              </p:cNvSpPr>
              <p:nvPr/>
            </p:nvSpPr>
            <p:spPr bwMode="auto">
              <a:xfrm flipV="1">
                <a:off x="3543" y="-140"/>
                <a:ext cx="14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41" name="Line 825"/>
              <p:cNvSpPr>
                <a:spLocks noChangeShapeType="1"/>
              </p:cNvSpPr>
              <p:nvPr/>
            </p:nvSpPr>
            <p:spPr bwMode="auto">
              <a:xfrm flipH="1" flipV="1">
                <a:off x="3543" y="-106"/>
                <a:ext cx="14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42" name="Line 824"/>
              <p:cNvSpPr>
                <a:spLocks noChangeShapeType="1"/>
              </p:cNvSpPr>
              <p:nvPr/>
            </p:nvSpPr>
            <p:spPr bwMode="auto">
              <a:xfrm flipV="1">
                <a:off x="3543" y="-96"/>
                <a:ext cx="14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43" name="Line 823"/>
              <p:cNvSpPr>
                <a:spLocks noChangeShapeType="1"/>
              </p:cNvSpPr>
              <p:nvPr/>
            </p:nvSpPr>
            <p:spPr bwMode="auto">
              <a:xfrm flipH="1" flipV="1">
                <a:off x="3543" y="-63"/>
                <a:ext cx="1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44" name="Line 822"/>
              <p:cNvSpPr>
                <a:spLocks noChangeShapeType="1"/>
              </p:cNvSpPr>
              <p:nvPr/>
            </p:nvSpPr>
            <p:spPr bwMode="auto">
              <a:xfrm flipV="1">
                <a:off x="3543" y="-53"/>
                <a:ext cx="1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45" name="Line 821"/>
              <p:cNvSpPr>
                <a:spLocks noChangeShapeType="1"/>
              </p:cNvSpPr>
              <p:nvPr/>
            </p:nvSpPr>
            <p:spPr bwMode="auto">
              <a:xfrm flipH="1" flipV="1">
                <a:off x="3538" y="-255"/>
                <a:ext cx="14" cy="38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46" name="Line 820"/>
              <p:cNvSpPr>
                <a:spLocks noChangeShapeType="1"/>
              </p:cNvSpPr>
              <p:nvPr/>
            </p:nvSpPr>
            <p:spPr bwMode="auto">
              <a:xfrm flipV="1">
                <a:off x="3538" y="-250"/>
                <a:ext cx="14" cy="29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47" name="Line 819"/>
              <p:cNvSpPr>
                <a:spLocks noChangeShapeType="1"/>
              </p:cNvSpPr>
              <p:nvPr/>
            </p:nvSpPr>
            <p:spPr bwMode="auto">
              <a:xfrm flipH="1" flipV="1">
                <a:off x="3538" y="-221"/>
                <a:ext cx="1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48" name="Line 818"/>
              <p:cNvSpPr>
                <a:spLocks noChangeShapeType="1"/>
              </p:cNvSpPr>
              <p:nvPr/>
            </p:nvSpPr>
            <p:spPr bwMode="auto">
              <a:xfrm flipV="1">
                <a:off x="3538" y="-217"/>
                <a:ext cx="14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49" name="Line 817"/>
              <p:cNvSpPr>
                <a:spLocks noChangeShapeType="1"/>
              </p:cNvSpPr>
              <p:nvPr/>
            </p:nvSpPr>
            <p:spPr bwMode="auto">
              <a:xfrm flipH="1" flipV="1">
                <a:off x="3538" y="-250"/>
                <a:ext cx="5" cy="504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50" name="Line 816"/>
              <p:cNvSpPr>
                <a:spLocks noChangeShapeType="1"/>
              </p:cNvSpPr>
              <p:nvPr/>
            </p:nvSpPr>
            <p:spPr bwMode="auto">
              <a:xfrm flipV="1">
                <a:off x="3500" y="-245"/>
                <a:ext cx="14" cy="509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51" name="Line 815"/>
              <p:cNvSpPr>
                <a:spLocks noChangeShapeType="1"/>
              </p:cNvSpPr>
              <p:nvPr/>
            </p:nvSpPr>
            <p:spPr bwMode="auto">
              <a:xfrm flipH="1" flipV="1">
                <a:off x="3538" y="-250"/>
                <a:ext cx="5" cy="504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52" name="Line 814"/>
              <p:cNvSpPr>
                <a:spLocks noChangeShapeType="1"/>
              </p:cNvSpPr>
              <p:nvPr/>
            </p:nvSpPr>
            <p:spPr bwMode="auto">
              <a:xfrm flipV="1">
                <a:off x="3500" y="-245"/>
                <a:ext cx="14" cy="509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53" name="Line 813"/>
              <p:cNvSpPr>
                <a:spLocks noChangeShapeType="1"/>
              </p:cNvSpPr>
              <p:nvPr/>
            </p:nvSpPr>
            <p:spPr bwMode="auto">
              <a:xfrm flipH="1" flipV="1">
                <a:off x="3504" y="201"/>
                <a:ext cx="3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54" name="Line 812"/>
              <p:cNvSpPr>
                <a:spLocks noChangeShapeType="1"/>
              </p:cNvSpPr>
              <p:nvPr/>
            </p:nvSpPr>
            <p:spPr bwMode="auto">
              <a:xfrm flipV="1">
                <a:off x="3500" y="192"/>
                <a:ext cx="43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55" name="Line 811"/>
              <p:cNvSpPr>
                <a:spLocks noChangeShapeType="1"/>
              </p:cNvSpPr>
              <p:nvPr/>
            </p:nvSpPr>
            <p:spPr bwMode="auto">
              <a:xfrm flipH="1" flipV="1">
                <a:off x="3504" y="201"/>
                <a:ext cx="3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56" name="Line 810"/>
              <p:cNvSpPr>
                <a:spLocks noChangeShapeType="1"/>
              </p:cNvSpPr>
              <p:nvPr/>
            </p:nvSpPr>
            <p:spPr bwMode="auto">
              <a:xfrm flipV="1">
                <a:off x="3500" y="192"/>
                <a:ext cx="43" cy="72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57" name="Line 809"/>
              <p:cNvSpPr>
                <a:spLocks noChangeShapeType="1"/>
              </p:cNvSpPr>
              <p:nvPr/>
            </p:nvSpPr>
            <p:spPr bwMode="auto">
              <a:xfrm flipH="1" flipV="1">
                <a:off x="3504" y="144"/>
                <a:ext cx="39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58" name="Line 808"/>
              <p:cNvSpPr>
                <a:spLocks noChangeShapeType="1"/>
              </p:cNvSpPr>
              <p:nvPr/>
            </p:nvSpPr>
            <p:spPr bwMode="auto">
              <a:xfrm flipV="1">
                <a:off x="3504" y="134"/>
                <a:ext cx="39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59" name="Line 807"/>
              <p:cNvSpPr>
                <a:spLocks noChangeShapeType="1"/>
              </p:cNvSpPr>
              <p:nvPr/>
            </p:nvSpPr>
            <p:spPr bwMode="auto">
              <a:xfrm flipH="1" flipV="1">
                <a:off x="3504" y="144"/>
                <a:ext cx="39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60" name="Line 806"/>
              <p:cNvSpPr>
                <a:spLocks noChangeShapeType="1"/>
              </p:cNvSpPr>
              <p:nvPr/>
            </p:nvSpPr>
            <p:spPr bwMode="auto">
              <a:xfrm flipV="1">
                <a:off x="3504" y="134"/>
                <a:ext cx="39" cy="67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61" name="Line 805"/>
              <p:cNvSpPr>
                <a:spLocks noChangeShapeType="1"/>
              </p:cNvSpPr>
              <p:nvPr/>
            </p:nvSpPr>
            <p:spPr bwMode="auto">
              <a:xfrm flipH="1" flipV="1">
                <a:off x="3504" y="91"/>
                <a:ext cx="39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62" name="Line 804"/>
              <p:cNvSpPr>
                <a:spLocks noChangeShapeType="1"/>
              </p:cNvSpPr>
              <p:nvPr/>
            </p:nvSpPr>
            <p:spPr bwMode="auto">
              <a:xfrm flipV="1">
                <a:off x="3504" y="81"/>
                <a:ext cx="39" cy="6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63" name="Line 803"/>
              <p:cNvSpPr>
                <a:spLocks noChangeShapeType="1"/>
              </p:cNvSpPr>
              <p:nvPr/>
            </p:nvSpPr>
            <p:spPr bwMode="auto">
              <a:xfrm flipH="1" flipV="1">
                <a:off x="3504" y="91"/>
                <a:ext cx="39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64" name="Line 802"/>
              <p:cNvSpPr>
                <a:spLocks noChangeShapeType="1"/>
              </p:cNvSpPr>
              <p:nvPr/>
            </p:nvSpPr>
            <p:spPr bwMode="auto">
              <a:xfrm flipV="1">
                <a:off x="3504" y="81"/>
                <a:ext cx="39" cy="6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65" name="Line 801"/>
              <p:cNvSpPr>
                <a:spLocks noChangeShapeType="1"/>
              </p:cNvSpPr>
              <p:nvPr/>
            </p:nvSpPr>
            <p:spPr bwMode="auto">
              <a:xfrm flipH="1" flipV="1">
                <a:off x="3509" y="38"/>
                <a:ext cx="3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66" name="Line 800"/>
              <p:cNvSpPr>
                <a:spLocks noChangeShapeType="1"/>
              </p:cNvSpPr>
              <p:nvPr/>
            </p:nvSpPr>
            <p:spPr bwMode="auto">
              <a:xfrm flipV="1">
                <a:off x="3504" y="28"/>
                <a:ext cx="34" cy="6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67" name="Line 799"/>
              <p:cNvSpPr>
                <a:spLocks noChangeShapeType="1"/>
              </p:cNvSpPr>
              <p:nvPr/>
            </p:nvSpPr>
            <p:spPr bwMode="auto">
              <a:xfrm flipH="1" flipV="1">
                <a:off x="3509" y="38"/>
                <a:ext cx="34" cy="4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68" name="Line 798"/>
              <p:cNvSpPr>
                <a:spLocks noChangeShapeType="1"/>
              </p:cNvSpPr>
              <p:nvPr/>
            </p:nvSpPr>
            <p:spPr bwMode="auto">
              <a:xfrm flipV="1">
                <a:off x="3504" y="28"/>
                <a:ext cx="34" cy="6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69" name="Line 797"/>
              <p:cNvSpPr>
                <a:spLocks noChangeShapeType="1"/>
              </p:cNvSpPr>
              <p:nvPr/>
            </p:nvSpPr>
            <p:spPr bwMode="auto">
              <a:xfrm flipH="1" flipV="1">
                <a:off x="3509" y="-10"/>
                <a:ext cx="3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70" name="Line 796"/>
              <p:cNvSpPr>
                <a:spLocks noChangeShapeType="1"/>
              </p:cNvSpPr>
              <p:nvPr/>
            </p:nvSpPr>
            <p:spPr bwMode="auto">
              <a:xfrm flipV="1">
                <a:off x="3509" y="-20"/>
                <a:ext cx="29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71" name="Line 795"/>
              <p:cNvSpPr>
                <a:spLocks noChangeShapeType="1"/>
              </p:cNvSpPr>
              <p:nvPr/>
            </p:nvSpPr>
            <p:spPr bwMode="auto">
              <a:xfrm flipH="1" flipV="1">
                <a:off x="3509" y="-10"/>
                <a:ext cx="3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72" name="Line 794"/>
              <p:cNvSpPr>
                <a:spLocks noChangeShapeType="1"/>
              </p:cNvSpPr>
              <p:nvPr/>
            </p:nvSpPr>
            <p:spPr bwMode="auto">
              <a:xfrm flipV="1">
                <a:off x="3509" y="-20"/>
                <a:ext cx="29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73" name="Line 793"/>
              <p:cNvSpPr>
                <a:spLocks noChangeShapeType="1"/>
              </p:cNvSpPr>
              <p:nvPr/>
            </p:nvSpPr>
            <p:spPr bwMode="auto">
              <a:xfrm flipH="1" flipV="1">
                <a:off x="3514" y="-178"/>
                <a:ext cx="24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74" name="Line 792"/>
              <p:cNvSpPr>
                <a:spLocks noChangeShapeType="1"/>
              </p:cNvSpPr>
              <p:nvPr/>
            </p:nvSpPr>
            <p:spPr bwMode="auto">
              <a:xfrm flipV="1">
                <a:off x="3514" y="-188"/>
                <a:ext cx="24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75" name="Line 791"/>
              <p:cNvSpPr>
                <a:spLocks noChangeShapeType="1"/>
              </p:cNvSpPr>
              <p:nvPr/>
            </p:nvSpPr>
            <p:spPr bwMode="auto">
              <a:xfrm flipH="1" flipV="1">
                <a:off x="3514" y="-178"/>
                <a:ext cx="24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76" name="Line 790"/>
              <p:cNvSpPr>
                <a:spLocks noChangeShapeType="1"/>
              </p:cNvSpPr>
              <p:nvPr/>
            </p:nvSpPr>
            <p:spPr bwMode="auto">
              <a:xfrm flipV="1">
                <a:off x="3514" y="-188"/>
                <a:ext cx="24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77" name="Line 789"/>
              <p:cNvSpPr>
                <a:spLocks noChangeShapeType="1"/>
              </p:cNvSpPr>
              <p:nvPr/>
            </p:nvSpPr>
            <p:spPr bwMode="auto">
              <a:xfrm flipH="1" flipV="1">
                <a:off x="3514" y="-140"/>
                <a:ext cx="24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78" name="Line 788"/>
              <p:cNvSpPr>
                <a:spLocks noChangeShapeType="1"/>
              </p:cNvSpPr>
              <p:nvPr/>
            </p:nvSpPr>
            <p:spPr bwMode="auto">
              <a:xfrm flipV="1">
                <a:off x="3509" y="-149"/>
                <a:ext cx="2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79" name="Line 787"/>
              <p:cNvSpPr>
                <a:spLocks noChangeShapeType="1"/>
              </p:cNvSpPr>
              <p:nvPr/>
            </p:nvSpPr>
            <p:spPr bwMode="auto">
              <a:xfrm flipH="1" flipV="1">
                <a:off x="3514" y="-140"/>
                <a:ext cx="24" cy="34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80" name="Line 786"/>
              <p:cNvSpPr>
                <a:spLocks noChangeShapeType="1"/>
              </p:cNvSpPr>
              <p:nvPr/>
            </p:nvSpPr>
            <p:spPr bwMode="auto">
              <a:xfrm flipV="1">
                <a:off x="3509" y="-149"/>
                <a:ext cx="2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81" name="Line 785"/>
              <p:cNvSpPr>
                <a:spLocks noChangeShapeType="1"/>
              </p:cNvSpPr>
              <p:nvPr/>
            </p:nvSpPr>
            <p:spPr bwMode="auto">
              <a:xfrm flipH="1" flipV="1">
                <a:off x="3509" y="-101"/>
                <a:ext cx="3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82" name="Line 784"/>
              <p:cNvSpPr>
                <a:spLocks noChangeShapeType="1"/>
              </p:cNvSpPr>
              <p:nvPr/>
            </p:nvSpPr>
            <p:spPr bwMode="auto">
              <a:xfrm flipV="1">
                <a:off x="3509" y="-111"/>
                <a:ext cx="29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83" name="Line 783"/>
              <p:cNvSpPr>
                <a:spLocks noChangeShapeType="1"/>
              </p:cNvSpPr>
              <p:nvPr/>
            </p:nvSpPr>
            <p:spPr bwMode="auto">
              <a:xfrm flipH="1" flipV="1">
                <a:off x="3509" y="-101"/>
                <a:ext cx="34" cy="3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84" name="Line 782"/>
              <p:cNvSpPr>
                <a:spLocks noChangeShapeType="1"/>
              </p:cNvSpPr>
              <p:nvPr/>
            </p:nvSpPr>
            <p:spPr bwMode="auto">
              <a:xfrm flipV="1">
                <a:off x="3509" y="-111"/>
                <a:ext cx="29" cy="5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85" name="Line 781"/>
              <p:cNvSpPr>
                <a:spLocks noChangeShapeType="1"/>
              </p:cNvSpPr>
              <p:nvPr/>
            </p:nvSpPr>
            <p:spPr bwMode="auto">
              <a:xfrm flipH="1" flipV="1">
                <a:off x="3509" y="-53"/>
                <a:ext cx="29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86" name="Line 780"/>
              <p:cNvSpPr>
                <a:spLocks noChangeShapeType="1"/>
              </p:cNvSpPr>
              <p:nvPr/>
            </p:nvSpPr>
            <p:spPr bwMode="auto">
              <a:xfrm flipV="1">
                <a:off x="3509" y="-63"/>
                <a:ext cx="2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87" name="Line 779"/>
              <p:cNvSpPr>
                <a:spLocks noChangeShapeType="1"/>
              </p:cNvSpPr>
              <p:nvPr/>
            </p:nvSpPr>
            <p:spPr bwMode="auto">
              <a:xfrm flipH="1" flipV="1">
                <a:off x="3509" y="-53"/>
                <a:ext cx="29" cy="3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88" name="Line 778"/>
              <p:cNvSpPr>
                <a:spLocks noChangeShapeType="1"/>
              </p:cNvSpPr>
              <p:nvPr/>
            </p:nvSpPr>
            <p:spPr bwMode="auto">
              <a:xfrm flipV="1">
                <a:off x="3509" y="-63"/>
                <a:ext cx="29" cy="53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89" name="Line 777"/>
              <p:cNvSpPr>
                <a:spLocks noChangeShapeType="1"/>
              </p:cNvSpPr>
              <p:nvPr/>
            </p:nvSpPr>
            <p:spPr bwMode="auto">
              <a:xfrm flipH="1" flipV="1">
                <a:off x="3514" y="-250"/>
                <a:ext cx="24" cy="29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90" name="Line 776"/>
              <p:cNvSpPr>
                <a:spLocks noChangeShapeType="1"/>
              </p:cNvSpPr>
              <p:nvPr/>
            </p:nvSpPr>
            <p:spPr bwMode="auto">
              <a:xfrm flipV="1">
                <a:off x="3514" y="-255"/>
                <a:ext cx="24" cy="38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91" name="Line 775"/>
              <p:cNvSpPr>
                <a:spLocks noChangeShapeType="1"/>
              </p:cNvSpPr>
              <p:nvPr/>
            </p:nvSpPr>
            <p:spPr bwMode="auto">
              <a:xfrm flipH="1" flipV="1">
                <a:off x="3514" y="-217"/>
                <a:ext cx="24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92" name="Line 774"/>
              <p:cNvSpPr>
                <a:spLocks noChangeShapeType="1"/>
              </p:cNvSpPr>
              <p:nvPr/>
            </p:nvSpPr>
            <p:spPr bwMode="auto">
              <a:xfrm flipV="1">
                <a:off x="3514" y="-226"/>
                <a:ext cx="24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93" name="Line 773"/>
              <p:cNvSpPr>
                <a:spLocks noChangeShapeType="1"/>
              </p:cNvSpPr>
              <p:nvPr/>
            </p:nvSpPr>
            <p:spPr bwMode="auto">
              <a:xfrm flipH="1" flipV="1">
                <a:off x="3514" y="-250"/>
                <a:ext cx="24" cy="29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94" name="Line 772"/>
              <p:cNvSpPr>
                <a:spLocks noChangeShapeType="1"/>
              </p:cNvSpPr>
              <p:nvPr/>
            </p:nvSpPr>
            <p:spPr bwMode="auto">
              <a:xfrm flipV="1">
                <a:off x="3514" y="-255"/>
                <a:ext cx="24" cy="38"/>
              </a:xfrm>
              <a:prstGeom prst="line">
                <a:avLst/>
              </a:prstGeom>
              <a:noFill/>
              <a:ln w="3175">
                <a:solidFill>
                  <a:srgbClr val="77797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95" name="Line 771"/>
              <p:cNvSpPr>
                <a:spLocks noChangeShapeType="1"/>
              </p:cNvSpPr>
              <p:nvPr/>
            </p:nvSpPr>
            <p:spPr bwMode="auto">
              <a:xfrm flipH="1" flipV="1">
                <a:off x="3514" y="-217"/>
                <a:ext cx="24" cy="29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96" name="Line 770"/>
              <p:cNvSpPr>
                <a:spLocks noChangeShapeType="1"/>
              </p:cNvSpPr>
              <p:nvPr/>
            </p:nvSpPr>
            <p:spPr bwMode="auto">
              <a:xfrm flipV="1">
                <a:off x="3514" y="-226"/>
                <a:ext cx="24" cy="48"/>
              </a:xfrm>
              <a:prstGeom prst="line">
                <a:avLst/>
              </a:prstGeom>
              <a:noFill/>
              <a:ln w="3175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97" name="Rectangle 769"/>
              <p:cNvSpPr>
                <a:spLocks noChangeArrowheads="1"/>
              </p:cNvSpPr>
              <p:nvPr/>
            </p:nvSpPr>
            <p:spPr bwMode="auto">
              <a:xfrm>
                <a:off x="3456" y="-279"/>
                <a:ext cx="144" cy="43"/>
              </a:xfrm>
              <a:prstGeom prst="rect">
                <a:avLst/>
              </a:prstGeom>
              <a:solidFill>
                <a:srgbClr val="006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98" name="Rectangle 768"/>
              <p:cNvSpPr>
                <a:spLocks noChangeArrowheads="1"/>
              </p:cNvSpPr>
              <p:nvPr/>
            </p:nvSpPr>
            <p:spPr bwMode="auto">
              <a:xfrm>
                <a:off x="3456" y="-279"/>
                <a:ext cx="144" cy="43"/>
              </a:xfrm>
              <a:prstGeom prst="rect">
                <a:avLst/>
              </a:prstGeom>
              <a:solidFill>
                <a:srgbClr val="006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899" name="Rectangle 767"/>
              <p:cNvSpPr>
                <a:spLocks noChangeArrowheads="1"/>
              </p:cNvSpPr>
              <p:nvPr/>
            </p:nvSpPr>
            <p:spPr bwMode="auto">
              <a:xfrm>
                <a:off x="3456" y="-279"/>
                <a:ext cx="144" cy="43"/>
              </a:xfrm>
              <a:prstGeom prst="rect">
                <a:avLst/>
              </a:prstGeom>
              <a:noFill/>
              <a:ln w="3175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00" name="Rectangle 766"/>
              <p:cNvSpPr>
                <a:spLocks noChangeArrowheads="1"/>
              </p:cNvSpPr>
              <p:nvPr/>
            </p:nvSpPr>
            <p:spPr bwMode="auto">
              <a:xfrm>
                <a:off x="3509" y="259"/>
                <a:ext cx="67" cy="24"/>
              </a:xfrm>
              <a:prstGeom prst="rect">
                <a:avLst/>
              </a:prstGeom>
              <a:noFill/>
              <a:ln w="6350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01" name="Rectangle 765"/>
              <p:cNvSpPr>
                <a:spLocks noChangeArrowheads="1"/>
              </p:cNvSpPr>
              <p:nvPr/>
            </p:nvSpPr>
            <p:spPr bwMode="auto">
              <a:xfrm>
                <a:off x="3514" y="340"/>
                <a:ext cx="180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3dTower.emf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902" name="Rectangle 764"/>
              <p:cNvSpPr>
                <a:spLocks noChangeArrowheads="1"/>
              </p:cNvSpPr>
              <p:nvPr/>
            </p:nvSpPr>
            <p:spPr bwMode="auto">
              <a:xfrm>
                <a:off x="3572" y="182"/>
                <a:ext cx="51" cy="4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903" name="Rectangle 763"/>
              <p:cNvSpPr>
                <a:spLocks noChangeArrowheads="1"/>
              </p:cNvSpPr>
              <p:nvPr/>
            </p:nvSpPr>
            <p:spPr bwMode="auto">
              <a:xfrm>
                <a:off x="3452" y="355"/>
                <a:ext cx="51" cy="4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904" name="Rectangle 762"/>
              <p:cNvSpPr>
                <a:spLocks noChangeArrowheads="1"/>
              </p:cNvSpPr>
              <p:nvPr/>
            </p:nvSpPr>
            <p:spPr bwMode="auto">
              <a:xfrm>
                <a:off x="1332" y="945"/>
                <a:ext cx="540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8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eNB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905" name="Rectangle 761"/>
              <p:cNvSpPr>
                <a:spLocks noChangeArrowheads="1"/>
              </p:cNvSpPr>
              <p:nvPr/>
            </p:nvSpPr>
            <p:spPr bwMode="auto">
              <a:xfrm>
                <a:off x="3982" y="945"/>
                <a:ext cx="540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8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BTS / (e)NB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906" name="Line 760"/>
              <p:cNvSpPr>
                <a:spLocks noChangeShapeType="1"/>
              </p:cNvSpPr>
              <p:nvPr/>
            </p:nvSpPr>
            <p:spPr bwMode="auto">
              <a:xfrm flipH="1">
                <a:off x="2926" y="212"/>
                <a:ext cx="425" cy="3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07" name="Line 759"/>
              <p:cNvSpPr>
                <a:spLocks noChangeShapeType="1"/>
              </p:cNvSpPr>
              <p:nvPr/>
            </p:nvSpPr>
            <p:spPr bwMode="auto">
              <a:xfrm flipV="1">
                <a:off x="3028" y="343"/>
                <a:ext cx="540" cy="36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908" name="Rectangle 758"/>
              <p:cNvSpPr>
                <a:spLocks noChangeArrowheads="1"/>
              </p:cNvSpPr>
              <p:nvPr/>
            </p:nvSpPr>
            <p:spPr bwMode="auto">
              <a:xfrm>
                <a:off x="3581" y="-64"/>
                <a:ext cx="720" cy="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fr-FR" sz="8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eNB in ES</a:t>
                </a:r>
                <a:endParaRPr kumimoji="0" lang="en-GB" alt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909" name="Rectangle 757"/>
              <p:cNvSpPr>
                <a:spLocks noChangeArrowheads="1"/>
              </p:cNvSpPr>
              <p:nvPr/>
            </p:nvSpPr>
            <p:spPr bwMode="auto">
              <a:xfrm>
                <a:off x="2766" y="1006"/>
                <a:ext cx="540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zh-CN" sz="8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UE</a:t>
                </a:r>
                <a:endParaRPr kumimoji="0" lang="en-GB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aphicFrame>
        <p:nvGraphicFramePr>
          <p:cNvPr id="36110" name="Objet 36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125583"/>
              </p:ext>
            </p:extLst>
          </p:nvPr>
        </p:nvGraphicFramePr>
        <p:xfrm>
          <a:off x="6464608" y="1339796"/>
          <a:ext cx="2528035" cy="18921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84" name="Slide" r:id="rId6" imgW="3599797" imgH="2698904" progId="PowerPoint.Slide.12">
                  <p:embed/>
                </p:oleObj>
              </mc:Choice>
              <mc:Fallback>
                <p:oleObj name="Slide" r:id="rId6" imgW="3599797" imgH="2698904" progId="PowerPoint.Slide.12">
                  <p:embed/>
                  <p:pic>
                    <p:nvPicPr>
                      <p:cNvPr id="0" name="Object 15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4608" y="1339796"/>
                        <a:ext cx="2528035" cy="18921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111" name="Objet 36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050786"/>
              </p:ext>
            </p:extLst>
          </p:nvPr>
        </p:nvGraphicFramePr>
        <p:xfrm>
          <a:off x="6485873" y="3484606"/>
          <a:ext cx="2510659" cy="1879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85" name="Slide" r:id="rId8" imgW="3579748" imgH="2683919" progId="PowerPoint.Slide.12">
                  <p:embed/>
                </p:oleObj>
              </mc:Choice>
              <mc:Fallback>
                <p:oleObj name="Slide" r:id="rId8" imgW="3579748" imgH="2683919" progId="PowerPoint.Slide.12">
                  <p:embed/>
                  <p:pic>
                    <p:nvPicPr>
                      <p:cNvPr id="0" name="Object 15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5873" y="3484606"/>
                        <a:ext cx="2510659" cy="18790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112" name="Rectangle 15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6113" name="ZoneTexte 36112"/>
          <p:cNvSpPr txBox="1"/>
          <p:nvPr/>
        </p:nvSpPr>
        <p:spPr>
          <a:xfrm>
            <a:off x="1127667" y="2109726"/>
            <a:ext cx="12137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u="sng" dirty="0" err="1" smtClean="0"/>
              <a:t>eNodeB</a:t>
            </a:r>
            <a:r>
              <a:rPr lang="fr-FR" b="1" u="sng" dirty="0" smtClean="0"/>
              <a:t> </a:t>
            </a:r>
            <a:r>
              <a:rPr lang="fr-FR" b="1" u="sng" dirty="0" err="1" smtClean="0"/>
              <a:t>Overlaid</a:t>
            </a:r>
            <a:endParaRPr lang="fr-FR" b="1" u="sng" dirty="0"/>
          </a:p>
        </p:txBody>
      </p:sp>
      <p:sp>
        <p:nvSpPr>
          <p:cNvPr id="1458" name="ZoneTexte 1457"/>
          <p:cNvSpPr txBox="1"/>
          <p:nvPr/>
        </p:nvSpPr>
        <p:spPr>
          <a:xfrm>
            <a:off x="5096555" y="2853361"/>
            <a:ext cx="16898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u="sng" dirty="0" err="1" smtClean="0"/>
              <a:t>Capacity</a:t>
            </a:r>
            <a:r>
              <a:rPr lang="fr-FR" b="1" u="sng" dirty="0" smtClean="0"/>
              <a:t> </a:t>
            </a:r>
            <a:r>
              <a:rPr lang="fr-FR" b="1" u="sng" dirty="0" err="1" smtClean="0"/>
              <a:t>limited</a:t>
            </a:r>
            <a:r>
              <a:rPr lang="fr-FR" b="1" u="sng" dirty="0" smtClean="0"/>
              <a:t> network</a:t>
            </a:r>
            <a:endParaRPr lang="fr-FR" b="1" u="sng" dirty="0"/>
          </a:p>
        </p:txBody>
      </p:sp>
      <p:sp>
        <p:nvSpPr>
          <p:cNvPr id="36114" name="ZoneTexte 36113"/>
          <p:cNvSpPr txBox="1"/>
          <p:nvPr/>
        </p:nvSpPr>
        <p:spPr>
          <a:xfrm>
            <a:off x="6081823" y="5528931"/>
            <a:ext cx="3062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coverage area of a group of </a:t>
            </a:r>
            <a:r>
              <a:rPr lang="en-US" dirty="0" err="1"/>
              <a:t>eNBs</a:t>
            </a:r>
            <a:r>
              <a:rPr lang="en-US" dirty="0"/>
              <a:t> is taken care of by one or more of its </a:t>
            </a:r>
            <a:r>
              <a:rPr lang="en-US" dirty="0" err="1"/>
              <a:t>eNBs</a:t>
            </a:r>
            <a:r>
              <a:rPr lang="en-US" dirty="0"/>
              <a:t> while the others go into energy saving </a:t>
            </a:r>
            <a:r>
              <a:rPr lang="en-US" dirty="0" smtClean="0"/>
              <a:t>state.</a:t>
            </a:r>
            <a:endParaRPr lang="en-US" dirty="0"/>
          </a:p>
          <a:p>
            <a:r>
              <a:rPr lang="en-US" dirty="0"/>
              <a:t>This use case applies for </a:t>
            </a:r>
            <a:r>
              <a:rPr lang="en-US" dirty="0" smtClean="0"/>
              <a:t>Intra-RAT</a:t>
            </a:r>
            <a:r>
              <a:rPr lang="fr-FR" dirty="0" smtClean="0"/>
              <a:t> ONLY.</a:t>
            </a:r>
            <a:endParaRPr lang="en-US" dirty="0"/>
          </a:p>
        </p:txBody>
      </p:sp>
      <p:sp>
        <p:nvSpPr>
          <p:cNvPr id="36115" name="ZoneTexte 36114"/>
          <p:cNvSpPr txBox="1"/>
          <p:nvPr/>
        </p:nvSpPr>
        <p:spPr>
          <a:xfrm>
            <a:off x="341572" y="4221126"/>
            <a:ext cx="31271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 </a:t>
            </a:r>
            <a:r>
              <a:rPr lang="en-US" dirty="0" err="1"/>
              <a:t>eNB</a:t>
            </a:r>
            <a:r>
              <a:rPr lang="en-US" dirty="0"/>
              <a:t> can only enter into an energy saving state if there is radio coverage by other radio systems – be it another </a:t>
            </a:r>
            <a:r>
              <a:rPr lang="en-US" dirty="0" err="1"/>
              <a:t>eNB</a:t>
            </a:r>
            <a:r>
              <a:rPr lang="en-US" dirty="0"/>
              <a:t> or an entity of another radio access technology - for the whole coverage area of the </a:t>
            </a:r>
            <a:r>
              <a:rPr lang="en-US" dirty="0" err="1"/>
              <a:t>eNB</a:t>
            </a:r>
            <a:r>
              <a:rPr lang="en-US" dirty="0"/>
              <a:t> in question. </a:t>
            </a:r>
          </a:p>
          <a:p>
            <a:r>
              <a:rPr lang="en-US" dirty="0"/>
              <a:t>This use case applies both for Intra- and </a:t>
            </a:r>
            <a:r>
              <a:rPr lang="en-US" dirty="0" smtClean="0"/>
              <a:t>Inter-RAT.</a:t>
            </a:r>
            <a:endParaRPr lang="en-US" dirty="0"/>
          </a:p>
        </p:txBody>
      </p:sp>
      <p:sp>
        <p:nvSpPr>
          <p:cNvPr id="36116" name="ZoneTexte 36115"/>
          <p:cNvSpPr txBox="1"/>
          <p:nvPr/>
        </p:nvSpPr>
        <p:spPr>
          <a:xfrm>
            <a:off x="152399" y="5882874"/>
            <a:ext cx="4855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/>
              <a:t>TS 32.551</a:t>
            </a:r>
            <a:r>
              <a:rPr lang="fr-FR" dirty="0"/>
              <a:t>: </a:t>
            </a:r>
            <a:r>
              <a:rPr lang="fr-FR" dirty="0" err="1"/>
              <a:t>Telecommunication</a:t>
            </a:r>
            <a:r>
              <a:rPr lang="fr-FR" dirty="0"/>
              <a:t> management</a:t>
            </a:r>
            <a:r>
              <a:rPr lang="fr-FR" dirty="0" smtClean="0"/>
              <a:t>; </a:t>
            </a:r>
            <a:r>
              <a:rPr lang="fr-FR" dirty="0" err="1" smtClean="0"/>
              <a:t>Energy</a:t>
            </a:r>
            <a:r>
              <a:rPr lang="fr-FR" dirty="0" smtClean="0"/>
              <a:t> </a:t>
            </a:r>
            <a:r>
              <a:rPr lang="fr-FR" dirty="0" err="1"/>
              <a:t>Saving</a:t>
            </a:r>
            <a:r>
              <a:rPr lang="fr-FR" dirty="0"/>
              <a:t> Management (ESM</a:t>
            </a:r>
            <a:r>
              <a:rPr lang="fr-FR" dirty="0" smtClean="0"/>
              <a:t>); Concepts </a:t>
            </a:r>
            <a:r>
              <a:rPr lang="fr-FR" dirty="0"/>
              <a:t>and </a:t>
            </a:r>
            <a:r>
              <a:rPr lang="fr-FR" dirty="0" err="1" smtClean="0"/>
              <a:t>requirements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182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Pre-5G activities on Energy Saving Management – </a:t>
            </a:r>
            <a:r>
              <a:rPr lang="fr-FR" dirty="0" smtClean="0"/>
              <a:t>Architectures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85775" y="1454150"/>
            <a:ext cx="5266439" cy="4830763"/>
          </a:xfrm>
        </p:spPr>
        <p:txBody>
          <a:bodyPr/>
          <a:lstStyle/>
          <a:p>
            <a:r>
              <a:rPr lang="fr-FR" sz="2000" dirty="0" smtClean="0"/>
              <a:t>NM-</a:t>
            </a:r>
            <a:r>
              <a:rPr lang="fr-FR" sz="2000" dirty="0" err="1" smtClean="0"/>
              <a:t>centralized</a:t>
            </a:r>
            <a:r>
              <a:rPr lang="fr-FR" sz="2000" dirty="0" smtClean="0"/>
              <a:t> architecture:</a:t>
            </a:r>
          </a:p>
          <a:p>
            <a:pPr lvl="1"/>
            <a:r>
              <a:rPr lang="en-US" sz="1600" dirty="0" smtClean="0"/>
              <a:t>NM </a:t>
            </a:r>
            <a:r>
              <a:rPr lang="en-US" sz="1600" dirty="0"/>
              <a:t>instructs </a:t>
            </a:r>
            <a:r>
              <a:rPr lang="en-US" sz="1600" dirty="0" smtClean="0"/>
              <a:t>network elements / cells </a:t>
            </a:r>
            <a:r>
              <a:rPr lang="en-US" sz="1600" dirty="0"/>
              <a:t>to </a:t>
            </a:r>
            <a:r>
              <a:rPr lang="en-US" sz="1600" dirty="0" smtClean="0"/>
              <a:t>enter or quit </a:t>
            </a:r>
            <a:r>
              <a:rPr lang="en-US" sz="1600" dirty="0" err="1" smtClean="0"/>
              <a:t>energySaving</a:t>
            </a:r>
            <a:r>
              <a:rPr lang="en-US" sz="1600" dirty="0" smtClean="0"/>
              <a:t> state </a:t>
            </a:r>
            <a:r>
              <a:rPr lang="en-US" sz="1600" dirty="0"/>
              <a:t>(e.g. according to a schedule determined by network statistics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 smtClean="0"/>
              <a:t>NM can be notified of any change</a:t>
            </a:r>
          </a:p>
          <a:p>
            <a:r>
              <a:rPr lang="en-US" sz="2000" dirty="0"/>
              <a:t>Distributed (/EM-centralized architecture</a:t>
            </a:r>
            <a:r>
              <a:rPr lang="en-US" sz="1600" dirty="0" smtClean="0"/>
              <a:t>):</a:t>
            </a:r>
          </a:p>
          <a:p>
            <a:pPr lvl="1"/>
            <a:r>
              <a:rPr lang="en-US" sz="1600" dirty="0" err="1" smtClean="0"/>
              <a:t>eNBs</a:t>
            </a:r>
            <a:r>
              <a:rPr lang="en-US" sz="1600" dirty="0" smtClean="0"/>
              <a:t> move themselves </a:t>
            </a:r>
            <a:r>
              <a:rPr lang="en-US" sz="1600" dirty="0"/>
              <a:t>to/from </a:t>
            </a:r>
            <a:r>
              <a:rPr lang="en-US" sz="1600" dirty="0" err="1" smtClean="0"/>
              <a:t>energySaving</a:t>
            </a:r>
            <a:r>
              <a:rPr lang="en-US" sz="1600" dirty="0" smtClean="0"/>
              <a:t> state autonomously (in case of ‘capacity limited network’, </a:t>
            </a:r>
          </a:p>
          <a:p>
            <a:pPr lvl="1"/>
            <a:r>
              <a:rPr lang="en-US" sz="1600" dirty="0" smtClean="0"/>
              <a:t>NM sets </a:t>
            </a:r>
            <a:r>
              <a:rPr lang="en-US" sz="1600" dirty="0"/>
              <a:t>policies and conditions </a:t>
            </a:r>
            <a:r>
              <a:rPr lang="en-US" sz="1600" dirty="0" smtClean="0"/>
              <a:t>under which </a:t>
            </a:r>
            <a:r>
              <a:rPr lang="en-US" sz="1600" dirty="0"/>
              <a:t>the cells will move to </a:t>
            </a:r>
            <a:r>
              <a:rPr lang="en-US" sz="1600" dirty="0" err="1" smtClean="0"/>
              <a:t>energySaving</a:t>
            </a:r>
            <a:r>
              <a:rPr lang="en-US" sz="1600" dirty="0" smtClean="0"/>
              <a:t> state</a:t>
            </a:r>
          </a:p>
          <a:p>
            <a:pPr lvl="1"/>
            <a:r>
              <a:rPr lang="en-US" sz="1600" dirty="0" smtClean="0"/>
              <a:t>Examples </a:t>
            </a:r>
            <a:r>
              <a:rPr lang="en-US" sz="1600" dirty="0"/>
              <a:t>for </a:t>
            </a:r>
            <a:r>
              <a:rPr lang="en-US" sz="1600" dirty="0" smtClean="0"/>
              <a:t>policies/conditions:</a:t>
            </a:r>
          </a:p>
          <a:p>
            <a:pPr lvl="2"/>
            <a:r>
              <a:rPr lang="en-US" sz="1400" dirty="0"/>
              <a:t>IDs of </a:t>
            </a:r>
            <a:r>
              <a:rPr lang="en-US" sz="1400" dirty="0" smtClean="0"/>
              <a:t>NEs / cells to </a:t>
            </a:r>
            <a:r>
              <a:rPr lang="en-US" sz="1400" dirty="0"/>
              <a:t>be considered </a:t>
            </a:r>
            <a:endParaRPr lang="en-US" sz="1400" dirty="0" smtClean="0"/>
          </a:p>
          <a:p>
            <a:pPr lvl="2"/>
            <a:r>
              <a:rPr lang="en-US" sz="1400" dirty="0" smtClean="0"/>
              <a:t>Time period </a:t>
            </a:r>
            <a:r>
              <a:rPr lang="en-US" sz="1400" dirty="0"/>
              <a:t>during which energy saving is </a:t>
            </a:r>
            <a:r>
              <a:rPr lang="en-US" sz="1400" dirty="0" smtClean="0"/>
              <a:t>allowed on selected NEs / cells</a:t>
            </a:r>
          </a:p>
          <a:p>
            <a:pPr lvl="2"/>
            <a:r>
              <a:rPr lang="en-US" sz="1400" dirty="0" smtClean="0"/>
              <a:t>Load </a:t>
            </a:r>
            <a:r>
              <a:rPr lang="en-US" sz="1400" dirty="0"/>
              <a:t>thresholds </a:t>
            </a:r>
            <a:r>
              <a:rPr lang="en-US" sz="1400" dirty="0" smtClean="0"/>
              <a:t>to </a:t>
            </a:r>
            <a:r>
              <a:rPr lang="en-US" sz="1400" dirty="0"/>
              <a:t>determine from when on energy saving shall be </a:t>
            </a:r>
            <a:r>
              <a:rPr lang="en-US" sz="1400" dirty="0" smtClean="0"/>
              <a:t>triggered</a:t>
            </a:r>
          </a:p>
          <a:p>
            <a:pPr lvl="1"/>
            <a:r>
              <a:rPr lang="en-US" sz="1600" dirty="0"/>
              <a:t>NM </a:t>
            </a:r>
            <a:r>
              <a:rPr lang="en-US" sz="1600" dirty="0" smtClean="0"/>
              <a:t>can be notified </a:t>
            </a:r>
            <a:r>
              <a:rPr lang="en-US" sz="1600" dirty="0"/>
              <a:t>of any </a:t>
            </a:r>
            <a:r>
              <a:rPr lang="en-US" sz="1600" dirty="0"/>
              <a:t>change</a:t>
            </a:r>
            <a:endParaRPr lang="en-US" sz="1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282" y="2556297"/>
            <a:ext cx="3285460" cy="1882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5943600" y="5466807"/>
            <a:ext cx="30728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err="1"/>
              <a:t>energySaving</a:t>
            </a:r>
            <a:r>
              <a:rPr lang="en-US" b="1" u="sng" dirty="0"/>
              <a:t> state</a:t>
            </a:r>
            <a:r>
              <a:rPr lang="en-US" dirty="0"/>
              <a:t>: in an off-peak-traffic situation, some functions of a cell or a network element are powered-off or restricted in resource usage in other ways, whereas the cell or network element is still controllable.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793575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43063" y="2263775"/>
          <a:ext cx="1608137" cy="3138490"/>
        </p:xfrm>
        <a:graphic>
          <a:graphicData uri="http://schemas.openxmlformats.org/drawingml/2006/table">
            <a:tbl>
              <a:tblPr firstRow="1">
                <a:effectLst/>
                <a:tableStyleId>{D03447BB-5D67-496B-8E87-E561075AD55C}</a:tableStyleId>
              </a:tblPr>
              <a:tblGrid>
                <a:gridCol w="16081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1905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TSG RAN</a:t>
                      </a: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1000" b="1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Radio Access Network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17" marR="25617" marT="25598" marB="255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027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RAN WG1</a:t>
                      </a:r>
                      <a:r>
                        <a:rPr lang="en-US" sz="7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Radio Layer 1 spec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17" marR="25617" marT="25598" marB="255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219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RAN WG2</a:t>
                      </a:r>
                      <a:r>
                        <a:rPr lang="en-US" sz="7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Radio Layer 2 spec</a:t>
                      </a:r>
                      <a:b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Radio Layer 3 RR spec</a:t>
                      </a: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17" marR="25617" marT="25598" marB="255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6816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RAN WG3</a:t>
                      </a: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lub spec, lur spec, lu spec</a:t>
                      </a:r>
                      <a:b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UTRAN O&amp;M requirements</a:t>
                      </a:r>
                      <a:endParaRPr lang="en-GB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17" marR="25617" marT="25598" marB="255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2196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RAN WG4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Radio Performance</a:t>
                      </a:r>
                      <a:b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Protocol aspects</a:t>
                      </a:r>
                      <a:endParaRPr lang="en-GB" sz="8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17" marR="25617" marT="25598" marB="255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6225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RAN WG5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Mobile Terminal</a:t>
                      </a:r>
                      <a:b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Conformance Testing</a:t>
                      </a:r>
                      <a:endParaRPr lang="en-GB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17" marR="25617" marT="25598" marB="255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8876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RAN WG6</a:t>
                      </a:r>
                    </a:p>
                    <a:p>
                      <a:pPr algn="ctr" fontAlgn="base"/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GSM EDGE</a:t>
                      </a:r>
                      <a:b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Radio Access Network</a:t>
                      </a:r>
                    </a:p>
                    <a:p>
                      <a:pPr algn="ctr" fontAlgn="base"/>
                      <a:endParaRPr lang="en-GB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17" marR="25617" marT="25598" marB="255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6443663" y="2273300"/>
          <a:ext cx="1597025" cy="2543173"/>
        </p:xfrm>
        <a:graphic>
          <a:graphicData uri="http://schemas.openxmlformats.org/drawingml/2006/table">
            <a:tbl>
              <a:tblPr firstRow="1">
                <a:effectLst/>
                <a:tableStyleId>{D03447BB-5D67-496B-8E87-E561075AD55C}</a:tableStyleId>
              </a:tblPr>
              <a:tblGrid>
                <a:gridCol w="15970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15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TSG SA</a:t>
                      </a:r>
                      <a:r>
                        <a:rPr lang="en-US" sz="700" u="none" strike="noStrike" dirty="0">
                          <a:solidFill>
                            <a:schemeClr val="tx1"/>
                          </a:solidFill>
                          <a:effectLst/>
                          <a:hlinkClick r:id="rId2"/>
                        </a:rPr>
                        <a:t/>
                      </a:r>
                      <a:br>
                        <a:rPr lang="en-US" sz="700" u="none" strike="noStrike" dirty="0">
                          <a:solidFill>
                            <a:schemeClr val="tx1"/>
                          </a:solidFill>
                          <a:effectLst/>
                          <a:hlinkClick r:id="rId2"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Service &amp; Systems Aspects </a:t>
                      </a: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2" marB="25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0369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SA WG1</a:t>
                      </a: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Services</a:t>
                      </a:r>
                      <a:endParaRPr lang="en-GB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2" marB="25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9890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SA WG2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Architecture</a:t>
                      </a:r>
                      <a:endParaRPr lang="en-GB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2" marB="25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0130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SA WG3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Security </a:t>
                      </a:r>
                      <a:endParaRPr lang="en-GB" sz="8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2" marB="25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8159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SA WG4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Codec</a:t>
                      </a:r>
                      <a:endParaRPr lang="en-GB" sz="8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2" marB="25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2100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SA WG5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Telecom Management</a:t>
                      </a:r>
                      <a:endParaRPr lang="en-GB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2" marB="25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0369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SA WG6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Mission-critical applications</a:t>
                      </a:r>
                      <a:endParaRPr lang="en-GB" sz="8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2" marB="25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046538" y="2255838"/>
          <a:ext cx="1597025" cy="2014538"/>
        </p:xfrm>
        <a:graphic>
          <a:graphicData uri="http://schemas.openxmlformats.org/drawingml/2006/table">
            <a:tbl>
              <a:tblPr firstRow="1">
                <a:effectLst/>
                <a:tableStyleId>{D03447BB-5D67-496B-8E87-E561075AD55C}</a:tableStyleId>
              </a:tblPr>
              <a:tblGrid>
                <a:gridCol w="15970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109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TSG CT</a:t>
                      </a: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en-US" sz="7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Core Network &amp; Terminals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0" marB="256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0091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CT WG1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MM/CC/SM (lu)</a:t>
                      </a:r>
                      <a:endParaRPr lang="en-GB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0" marB="256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2109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CT WG3</a:t>
                      </a:r>
                      <a:r>
                        <a:rPr lang="en-US" sz="7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Interworking with external networks</a:t>
                      </a: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0" marB="256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2109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CT WG4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MAP/GTP/BCH/SS </a:t>
                      </a:r>
                      <a:endParaRPr lang="en-GB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0" marB="256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8120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CT WG6</a:t>
                      </a:r>
                      <a:r>
                        <a:rPr lang="en-US" sz="7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Smart Card Application Aspects</a:t>
                      </a: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0" marB="256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cxnSp>
        <p:nvCxnSpPr>
          <p:cNvPr id="14388" name="Straight Connector 11"/>
          <p:cNvCxnSpPr>
            <a:cxnSpLocks noChangeShapeType="1"/>
          </p:cNvCxnSpPr>
          <p:nvPr/>
        </p:nvCxnSpPr>
        <p:spPr bwMode="auto">
          <a:xfrm>
            <a:off x="4276725" y="2098675"/>
            <a:ext cx="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89" name="Straight Connector 15"/>
          <p:cNvCxnSpPr>
            <a:cxnSpLocks noChangeShapeType="1"/>
          </p:cNvCxnSpPr>
          <p:nvPr/>
        </p:nvCxnSpPr>
        <p:spPr bwMode="auto">
          <a:xfrm>
            <a:off x="2411413" y="2179638"/>
            <a:ext cx="0" cy="9366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90" name="Straight Connector 16"/>
          <p:cNvCxnSpPr>
            <a:cxnSpLocks noChangeShapeType="1"/>
          </p:cNvCxnSpPr>
          <p:nvPr/>
        </p:nvCxnSpPr>
        <p:spPr bwMode="auto">
          <a:xfrm>
            <a:off x="7231063" y="2182813"/>
            <a:ext cx="0" cy="841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91" name="Straight Connector 18"/>
          <p:cNvCxnSpPr>
            <a:cxnSpLocks noChangeShapeType="1"/>
          </p:cNvCxnSpPr>
          <p:nvPr/>
        </p:nvCxnSpPr>
        <p:spPr bwMode="auto">
          <a:xfrm>
            <a:off x="4859338" y="2179638"/>
            <a:ext cx="0" cy="841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92" name="Straight Connector 20"/>
          <p:cNvCxnSpPr>
            <a:cxnSpLocks noChangeShapeType="1"/>
          </p:cNvCxnSpPr>
          <p:nvPr/>
        </p:nvCxnSpPr>
        <p:spPr bwMode="auto">
          <a:xfrm>
            <a:off x="2411413" y="2182813"/>
            <a:ext cx="4821237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TextBox 14"/>
          <p:cNvSpPr txBox="1"/>
          <p:nvPr/>
        </p:nvSpPr>
        <p:spPr>
          <a:xfrm>
            <a:off x="3203575" y="1704975"/>
            <a:ext cx="2187575" cy="254000"/>
          </a:xfrm>
          <a:prstGeom prst="rect">
            <a:avLst/>
          </a:prstGeom>
          <a:solidFill>
            <a:srgbClr val="72AF2F"/>
          </a:solidFill>
          <a:ln>
            <a:solidFill>
              <a:schemeClr val="tx1"/>
            </a:solidFill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00" dirty="0">
                <a:solidFill>
                  <a:schemeClr val="accent2"/>
                </a:solidFill>
              </a:rPr>
              <a:t> </a:t>
            </a:r>
            <a:r>
              <a:rPr lang="en-GB" sz="200" dirty="0">
                <a:solidFill>
                  <a:schemeClr val="bg1"/>
                </a:solidFill>
              </a:rPr>
              <a:t>   </a:t>
            </a:r>
            <a:r>
              <a:rPr lang="en-GB" sz="1050" dirty="0">
                <a:solidFill>
                  <a:schemeClr val="bg1"/>
                </a:solidFill>
                <a:latin typeface="+mn-lt"/>
              </a:rPr>
              <a:t>Project Co-ordination Group (PCG)</a:t>
            </a:r>
            <a:endParaRPr lang="en-GB" sz="7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4394" name="Straight Connector 13"/>
          <p:cNvCxnSpPr>
            <a:cxnSpLocks noChangeShapeType="1"/>
          </p:cNvCxnSpPr>
          <p:nvPr/>
        </p:nvCxnSpPr>
        <p:spPr bwMode="auto">
          <a:xfrm>
            <a:off x="4297363" y="2043113"/>
            <a:ext cx="0" cy="1397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4395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1077913"/>
            <a:ext cx="93503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96" name="Rectangle 73"/>
          <p:cNvSpPr>
            <a:spLocks noChangeArrowheads="1"/>
          </p:cNvSpPr>
          <p:nvPr/>
        </p:nvSpPr>
        <p:spPr bwMode="auto">
          <a:xfrm>
            <a:off x="7272338" y="857250"/>
            <a:ext cx="1871662" cy="933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 dirty="0">
              <a:latin typeface="Arial" panose="020B0604020202020204" pitchFamily="34" charset="0"/>
            </a:endParaRPr>
          </a:p>
        </p:txBody>
      </p:sp>
      <p:sp>
        <p:nvSpPr>
          <p:cNvPr id="14" name="タイトル 4"/>
          <p:cNvSpPr>
            <a:spLocks noGrp="1"/>
          </p:cNvSpPr>
          <p:nvPr>
            <p:ph type="title"/>
          </p:nvPr>
        </p:nvSpPr>
        <p:spPr>
          <a:xfrm>
            <a:off x="827088" y="80963"/>
            <a:ext cx="6300787" cy="857250"/>
          </a:xfrm>
        </p:spPr>
        <p:txBody>
          <a:bodyPr/>
          <a:lstStyle/>
          <a:p>
            <a:pPr>
              <a:defRPr/>
            </a:pPr>
            <a:r>
              <a:rPr lang="en-US" altLang="ja-JP" dirty="0">
                <a:latin typeface="+mn-lt"/>
              </a:rPr>
              <a:t>3GPP Structure</a:t>
            </a:r>
            <a:endParaRPr kumimoji="1" lang="ja-JP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289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 smtClean="0"/>
              <a:t>5G </a:t>
            </a:r>
            <a:r>
              <a:rPr lang="en-GB" altLang="ja-JP" dirty="0"/>
              <a:t>activities on Energy </a:t>
            </a:r>
            <a:r>
              <a:rPr lang="en-GB" altLang="ja-JP" dirty="0" smtClean="0"/>
              <a:t>Efficiency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800" dirty="0" err="1" smtClean="0"/>
              <a:t>Draft</a:t>
            </a:r>
            <a:r>
              <a:rPr lang="fr-FR" sz="1800" dirty="0" smtClean="0"/>
              <a:t> TR 32.972: </a:t>
            </a:r>
            <a:r>
              <a:rPr lang="en-US" sz="1800" dirty="0"/>
              <a:t>Telecommunication management</a:t>
            </a:r>
            <a:r>
              <a:rPr lang="en-US" sz="1800" dirty="0" smtClean="0"/>
              <a:t>; Study </a:t>
            </a:r>
            <a:r>
              <a:rPr lang="en-US" sz="1800" dirty="0"/>
              <a:t>on system and functional aspects of energy efficiency in 5G networks (</a:t>
            </a:r>
            <a:r>
              <a:rPr lang="en-US" sz="1800" dirty="0">
                <a:hlinkClick r:id="rId2"/>
              </a:rPr>
              <a:t>http://www.3gpp.org/ftp//Specs/archive/32_series/32.972</a:t>
            </a:r>
            <a:r>
              <a:rPr lang="en-US" sz="1800" dirty="0" smtClean="0">
                <a:hlinkClick r:id="rId2"/>
              </a:rPr>
              <a:t>/</a:t>
            </a:r>
            <a:r>
              <a:rPr lang="en-US" sz="1800" dirty="0" smtClean="0"/>
              <a:t> )</a:t>
            </a:r>
          </a:p>
          <a:p>
            <a:pPr lvl="1"/>
            <a:r>
              <a:rPr lang="en-US" sz="1600" dirty="0" smtClean="0"/>
              <a:t>Scope: 5G</a:t>
            </a:r>
          </a:p>
          <a:p>
            <a:pPr lvl="1"/>
            <a:r>
              <a:rPr lang="en-US" sz="1600" dirty="0" smtClean="0"/>
              <a:t>Content:</a:t>
            </a:r>
          </a:p>
          <a:p>
            <a:pPr lvl="2"/>
            <a:r>
              <a:rPr lang="en-US" sz="1400" dirty="0" smtClean="0"/>
              <a:t>State-of-Art of high-level EE KPIs definitions, and measurement methods, by other SDOs / WGs</a:t>
            </a:r>
          </a:p>
          <a:p>
            <a:pPr lvl="2"/>
            <a:r>
              <a:rPr lang="en-US" sz="1400" dirty="0" smtClean="0"/>
              <a:t>Identification of normative work to be initiated re. the energy efficiency of 5G networks</a:t>
            </a:r>
          </a:p>
          <a:p>
            <a:r>
              <a:rPr lang="en-US" sz="1800" dirty="0" smtClean="0"/>
              <a:t>Study Item supported by:</a:t>
            </a:r>
          </a:p>
          <a:p>
            <a:endParaRPr lang="en-US" sz="1800" dirty="0" smtClean="0"/>
          </a:p>
          <a:p>
            <a:pPr marL="0" indent="0" algn="ctr">
              <a:buNone/>
            </a:pPr>
            <a:endParaRPr lang="en-US" sz="1800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61116"/>
              </p:ext>
            </p:extLst>
          </p:nvPr>
        </p:nvGraphicFramePr>
        <p:xfrm>
          <a:off x="2531287" y="3946617"/>
          <a:ext cx="2051346" cy="20574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051346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Supporting IM name</a:t>
                      </a:r>
                      <a:endParaRPr lang="fr-FR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ORANGE</a:t>
                      </a:r>
                      <a:endParaRPr lang="fr-F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AT&amp;T</a:t>
                      </a:r>
                      <a:endParaRPr lang="fr-F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Deutsche Telekom</a:t>
                      </a:r>
                      <a:endParaRPr lang="fr-F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KPN</a:t>
                      </a:r>
                      <a:endParaRPr lang="fr-F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Telecom Italia</a:t>
                      </a:r>
                      <a:endParaRPr lang="fr-F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Vodafone</a:t>
                      </a:r>
                      <a:endParaRPr lang="fr-F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NTT DOCOMO</a:t>
                      </a:r>
                      <a:endParaRPr lang="fr-F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China Mobile</a:t>
                      </a:r>
                      <a:endParaRPr lang="fr-F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Ericsson</a:t>
                      </a:r>
                      <a:endParaRPr lang="fr-F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Nokia</a:t>
                      </a:r>
                      <a:endParaRPr lang="fr-F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Huawei</a:t>
                      </a:r>
                      <a:endParaRPr lang="fr-F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ZTE</a:t>
                      </a:r>
                      <a:endParaRPr lang="fr-F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Intel</a:t>
                      </a:r>
                      <a:endParaRPr lang="fr-F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NEC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69747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 smtClean="0"/>
              <a:t>Collaboration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LS sent out by 3GPP/SA5 to NGMN, ITU-T SG5, ETSI TC ATTM, ETSI TC EE, 3GPP RAN, SA, CT, proposing a responsibility matrix</a:t>
            </a:r>
          </a:p>
          <a:p>
            <a:pPr lvl="1"/>
            <a:r>
              <a:rPr lang="en-US" sz="1600" dirty="0" smtClean="0"/>
              <a:t>ETSI TC EE (in collaboration with ITU-T SG5) to:</a:t>
            </a:r>
          </a:p>
          <a:p>
            <a:pPr lvl="2"/>
            <a:r>
              <a:rPr lang="en-US" sz="1400" dirty="0" smtClean="0"/>
              <a:t>Define high-level EE KPIs (high-level = not specific to one single network domain / technology)</a:t>
            </a:r>
          </a:p>
          <a:p>
            <a:pPr lvl="2"/>
            <a:r>
              <a:rPr lang="en-US" sz="1400" dirty="0" smtClean="0"/>
              <a:t>Specify measurement methods</a:t>
            </a:r>
          </a:p>
          <a:p>
            <a:pPr lvl="1"/>
            <a:r>
              <a:rPr lang="en-US" sz="1600" dirty="0" smtClean="0"/>
              <a:t>3GPP, as an ‘applicative’ SDO, to:</a:t>
            </a:r>
          </a:p>
          <a:p>
            <a:pPr lvl="2"/>
            <a:r>
              <a:rPr lang="en-US" sz="1400" dirty="0" smtClean="0"/>
              <a:t>Identify network domain / technology specific measurement required to be able to calculate high-level EE KPIs</a:t>
            </a:r>
          </a:p>
          <a:p>
            <a:pPr lvl="2"/>
            <a:r>
              <a:rPr lang="en-US" sz="1400" dirty="0" smtClean="0"/>
              <a:t>Apply recommended measurement methods on its own architecture / protocols / collection method.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8158523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Points for discussion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000" dirty="0" smtClean="0"/>
              <a:t>Is 3GPP </a:t>
            </a:r>
            <a:r>
              <a:rPr lang="fr-FR" sz="2000" dirty="0" err="1" smtClean="0"/>
              <a:t>energySaving</a:t>
            </a:r>
            <a:r>
              <a:rPr lang="fr-FR" sz="2000" dirty="0" smtClean="0"/>
              <a:t> </a:t>
            </a:r>
            <a:r>
              <a:rPr lang="fr-FR" sz="2000" dirty="0"/>
              <a:t>state (</a:t>
            </a:r>
            <a:r>
              <a:rPr lang="fr-FR" sz="2000" dirty="0" err="1" smtClean="0"/>
              <a:t>Enum</a:t>
            </a:r>
            <a:r>
              <a:rPr lang="fr-FR" sz="2000" dirty="0" smtClean="0"/>
              <a:t> {</a:t>
            </a:r>
            <a:r>
              <a:rPr lang="fr-FR" sz="2000" dirty="0" err="1"/>
              <a:t>isNotEnergySaving</a:t>
            </a:r>
            <a:r>
              <a:rPr lang="fr-FR" sz="2000" dirty="0" smtClean="0"/>
              <a:t>, </a:t>
            </a:r>
            <a:r>
              <a:rPr lang="fr-FR" sz="2000" dirty="0" err="1" smtClean="0"/>
              <a:t>isEnergySaving</a:t>
            </a:r>
            <a:r>
              <a:rPr lang="fr-FR" sz="2000" dirty="0" smtClean="0"/>
              <a:t>}) a sort of </a:t>
            </a:r>
            <a:r>
              <a:rPr lang="fr-FR" sz="2000" dirty="0" err="1" smtClean="0"/>
              <a:t>Energy</a:t>
            </a:r>
            <a:r>
              <a:rPr lang="fr-FR" sz="2000" dirty="0" smtClean="0"/>
              <a:t> </a:t>
            </a:r>
            <a:r>
              <a:rPr lang="fr-FR" sz="2000" dirty="0" err="1" smtClean="0"/>
              <a:t>Aware</a:t>
            </a:r>
            <a:r>
              <a:rPr lang="fr-FR" sz="2000" dirty="0" smtClean="0"/>
              <a:t> State (cf. GAL)?</a:t>
            </a:r>
          </a:p>
          <a:p>
            <a:r>
              <a:rPr lang="fr-FR" sz="2000" dirty="0" err="1" smtClean="0"/>
              <a:t>Would</a:t>
            </a:r>
            <a:r>
              <a:rPr lang="fr-FR" sz="2000" dirty="0" smtClean="0"/>
              <a:t> </a:t>
            </a:r>
            <a:r>
              <a:rPr lang="fr-FR" sz="2000" dirty="0" err="1" smtClean="0"/>
              <a:t>there</a:t>
            </a:r>
            <a:r>
              <a:rPr lang="fr-FR" sz="2000" dirty="0" smtClean="0"/>
              <a:t>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any</a:t>
            </a:r>
            <a:r>
              <a:rPr lang="fr-FR" sz="2000" dirty="0" smtClean="0"/>
              <a:t> </a:t>
            </a:r>
            <a:r>
              <a:rPr lang="fr-FR" sz="2000" dirty="0" err="1" smtClean="0"/>
              <a:t>benefits</a:t>
            </a:r>
            <a:r>
              <a:rPr lang="fr-FR" sz="2000" dirty="0" smtClean="0"/>
              <a:t> in </a:t>
            </a:r>
            <a:r>
              <a:rPr lang="fr-FR" sz="2000" dirty="0" err="1" smtClean="0"/>
              <a:t>introducing</a:t>
            </a:r>
            <a:r>
              <a:rPr lang="fr-FR" sz="2000" dirty="0" smtClean="0"/>
              <a:t> </a:t>
            </a:r>
            <a:r>
              <a:rPr lang="fr-FR" sz="2000" dirty="0" err="1" smtClean="0"/>
              <a:t>intermediate</a:t>
            </a:r>
            <a:r>
              <a:rPr lang="fr-FR" sz="2000" dirty="0" smtClean="0"/>
              <a:t> state values, to </a:t>
            </a:r>
            <a:r>
              <a:rPr lang="fr-FR" sz="2000" dirty="0" err="1" smtClean="0"/>
              <a:t>allow</a:t>
            </a:r>
            <a:r>
              <a:rPr lang="fr-FR" sz="2000" dirty="0" smtClean="0"/>
              <a:t> for </a:t>
            </a:r>
            <a:r>
              <a:rPr lang="fr-FR" sz="2000" dirty="0" err="1" smtClean="0"/>
              <a:t>advanced</a:t>
            </a:r>
            <a:r>
              <a:rPr lang="fr-FR" sz="2000" dirty="0" smtClean="0"/>
              <a:t> </a:t>
            </a:r>
            <a:r>
              <a:rPr lang="fr-FR" sz="2000" dirty="0" err="1" smtClean="0"/>
              <a:t>energy</a:t>
            </a:r>
            <a:r>
              <a:rPr lang="fr-FR" sz="2000" dirty="0" smtClean="0"/>
              <a:t> </a:t>
            </a:r>
            <a:r>
              <a:rPr lang="fr-FR" sz="2000" dirty="0" err="1" smtClean="0"/>
              <a:t>saving</a:t>
            </a:r>
            <a:r>
              <a:rPr lang="fr-FR" sz="2000" dirty="0" smtClean="0"/>
              <a:t> modes?</a:t>
            </a:r>
            <a:endParaRPr lang="fr-FR" sz="2000" dirty="0"/>
          </a:p>
          <a:p>
            <a:r>
              <a:rPr lang="fr-FR" sz="2000" dirty="0" err="1" smtClean="0"/>
              <a:t>With</a:t>
            </a:r>
            <a:r>
              <a:rPr lang="fr-FR" sz="2000" dirty="0" smtClean="0"/>
              <a:t> the </a:t>
            </a:r>
            <a:r>
              <a:rPr lang="fr-FR" sz="2000" dirty="0" err="1" smtClean="0"/>
              <a:t>arrival</a:t>
            </a:r>
            <a:r>
              <a:rPr lang="fr-FR" sz="2000" dirty="0" smtClean="0"/>
              <a:t> of </a:t>
            </a:r>
            <a:r>
              <a:rPr lang="fr-FR" sz="2000" dirty="0" err="1" smtClean="0"/>
              <a:t>virtualization</a:t>
            </a:r>
            <a:r>
              <a:rPr lang="fr-FR" sz="2000" dirty="0" smtClean="0"/>
              <a:t>, </a:t>
            </a:r>
            <a:r>
              <a:rPr lang="fr-FR" sz="2000" dirty="0" err="1" smtClean="0"/>
              <a:t>any</a:t>
            </a:r>
            <a:r>
              <a:rPr lang="fr-FR" sz="2000" dirty="0" smtClean="0"/>
              <a:t> </a:t>
            </a:r>
            <a:r>
              <a:rPr lang="fr-FR" sz="2000" dirty="0" err="1" smtClean="0"/>
              <a:t>measurement</a:t>
            </a:r>
            <a:r>
              <a:rPr lang="fr-FR" sz="2000" dirty="0" smtClean="0"/>
              <a:t> </a:t>
            </a:r>
            <a:r>
              <a:rPr lang="fr-FR" sz="2000" dirty="0" err="1" smtClean="0"/>
              <a:t>method</a:t>
            </a:r>
            <a:r>
              <a:rPr lang="fr-FR" sz="2000" dirty="0" smtClean="0"/>
              <a:t> for the </a:t>
            </a:r>
            <a:r>
              <a:rPr lang="fr-FR" sz="2000" dirty="0" err="1" smtClean="0"/>
              <a:t>Energy</a:t>
            </a:r>
            <a:r>
              <a:rPr lang="fr-FR" sz="2000" dirty="0" smtClean="0"/>
              <a:t> </a:t>
            </a:r>
            <a:r>
              <a:rPr lang="fr-FR" sz="2000" dirty="0" err="1" smtClean="0"/>
              <a:t>Consumption</a:t>
            </a:r>
            <a:r>
              <a:rPr lang="fr-FR" sz="2000" dirty="0" smtClean="0"/>
              <a:t> of a VNF / VNFC?</a:t>
            </a:r>
          </a:p>
          <a:p>
            <a:r>
              <a:rPr lang="fr-FR" sz="2000" dirty="0" err="1" smtClean="0"/>
              <a:t>With</a:t>
            </a:r>
            <a:r>
              <a:rPr lang="fr-FR" sz="2000" dirty="0" smtClean="0"/>
              <a:t> the </a:t>
            </a:r>
            <a:r>
              <a:rPr lang="fr-FR" sz="2000" dirty="0" err="1" smtClean="0"/>
              <a:t>separation</a:t>
            </a:r>
            <a:r>
              <a:rPr lang="fr-FR" sz="2000" dirty="0" smtClean="0"/>
              <a:t> of Control Plane (CP) </a:t>
            </a:r>
            <a:r>
              <a:rPr lang="fr-FR" sz="2000" dirty="0" err="1" smtClean="0"/>
              <a:t>from</a:t>
            </a:r>
            <a:r>
              <a:rPr lang="fr-FR" sz="2000" dirty="0" smtClean="0"/>
              <a:t> User Plane (UP), </a:t>
            </a:r>
            <a:r>
              <a:rPr lang="fr-FR" sz="2000" dirty="0" err="1" smtClean="0"/>
              <a:t>does</a:t>
            </a:r>
            <a:r>
              <a:rPr lang="fr-FR" sz="2000" dirty="0" smtClean="0"/>
              <a:t> DV / EC </a:t>
            </a:r>
            <a:r>
              <a:rPr lang="fr-FR" sz="2000" dirty="0" err="1" smtClean="0"/>
              <a:t>still</a:t>
            </a:r>
            <a:r>
              <a:rPr lang="fr-FR" sz="2000" dirty="0" smtClean="0"/>
              <a:t> </a:t>
            </a:r>
            <a:r>
              <a:rPr lang="fr-FR" sz="2000" dirty="0" err="1" smtClean="0"/>
              <a:t>apply</a:t>
            </a:r>
            <a:r>
              <a:rPr lang="fr-FR" sz="2000" dirty="0" smtClean="0"/>
              <a:t> </a:t>
            </a:r>
            <a:r>
              <a:rPr lang="fr-FR" sz="2000" dirty="0" err="1" smtClean="0"/>
              <a:t>well</a:t>
            </a:r>
            <a:r>
              <a:rPr lang="fr-FR" sz="2000" dirty="0" smtClean="0"/>
              <a:t> for CP network </a:t>
            </a:r>
            <a:r>
              <a:rPr lang="fr-FR" sz="2000" dirty="0" err="1" smtClean="0"/>
              <a:t>functions</a:t>
            </a:r>
            <a:r>
              <a:rPr lang="fr-FR" sz="2000" dirty="0" smtClean="0"/>
              <a:t>?</a:t>
            </a:r>
          </a:p>
          <a:p>
            <a:r>
              <a:rPr lang="fr-FR" sz="2000" dirty="0" err="1" smtClean="0"/>
              <a:t>Any</a:t>
            </a:r>
            <a:r>
              <a:rPr lang="fr-FR" sz="2000" dirty="0" smtClean="0"/>
              <a:t> EE KPI </a:t>
            </a:r>
            <a:r>
              <a:rPr lang="fr-FR" sz="2000" dirty="0" err="1" smtClean="0"/>
              <a:t>definition</a:t>
            </a:r>
            <a:r>
              <a:rPr lang="fr-FR" sz="2000" dirty="0" smtClean="0"/>
              <a:t>, </a:t>
            </a:r>
            <a:r>
              <a:rPr lang="fr-FR" sz="2000" dirty="0" err="1" smtClean="0"/>
              <a:t>with</a:t>
            </a:r>
            <a:r>
              <a:rPr lang="fr-FR" sz="2000" dirty="0" smtClean="0"/>
              <a:t> </a:t>
            </a:r>
            <a:r>
              <a:rPr lang="fr-FR" sz="2000" dirty="0" err="1" smtClean="0"/>
              <a:t>corresponding</a:t>
            </a:r>
            <a:r>
              <a:rPr lang="fr-FR" sz="2000" dirty="0" smtClean="0"/>
              <a:t> </a:t>
            </a:r>
            <a:r>
              <a:rPr lang="fr-FR" sz="2000" dirty="0" err="1" smtClean="0"/>
              <a:t>measurement</a:t>
            </a:r>
            <a:r>
              <a:rPr lang="fr-FR" sz="2000" dirty="0" smtClean="0"/>
              <a:t> </a:t>
            </a:r>
            <a:r>
              <a:rPr lang="fr-FR" sz="2000" dirty="0" err="1" smtClean="0"/>
              <a:t>method</a:t>
            </a:r>
            <a:r>
              <a:rPr lang="fr-FR" sz="2000" dirty="0" smtClean="0"/>
              <a:t>, at Network Slice </a:t>
            </a:r>
            <a:r>
              <a:rPr lang="fr-FR" sz="2000" dirty="0" err="1" smtClean="0"/>
              <a:t>level</a:t>
            </a:r>
            <a:r>
              <a:rPr lang="fr-FR" sz="2000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62145674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11363" y="5575300"/>
            <a:ext cx="5138737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+mn-cs"/>
              </a:rPr>
              <a:t>www.3gpp.org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932719" y="6094413"/>
            <a:ext cx="146706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Calibri" pitchFamily="34" charset="0"/>
              <a:buNone/>
              <a:defRPr/>
            </a:pPr>
            <a:r>
              <a:rPr lang="en-GB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+mn-cs"/>
              </a:rPr>
              <a:t>contact@3gpp.org </a:t>
            </a:r>
            <a:endParaRPr lang="en-US" sz="3600" b="1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+mn-cs"/>
            </a:endParaRPr>
          </a:p>
        </p:txBody>
      </p:sp>
      <p:sp>
        <p:nvSpPr>
          <p:cNvPr id="87044" name="Title 1"/>
          <p:cNvSpPr>
            <a:spLocks/>
          </p:cNvSpPr>
          <p:nvPr/>
        </p:nvSpPr>
        <p:spPr bwMode="auto">
          <a:xfrm>
            <a:off x="1870075" y="71438"/>
            <a:ext cx="523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600" dirty="0">
                <a:solidFill>
                  <a:srgbClr val="FF0000"/>
                </a:solidFill>
              </a:rPr>
              <a:t>Thank You!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510" y="1492950"/>
            <a:ext cx="5826868" cy="4082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28"/>
          <p:cNvSpPr>
            <a:spLocks noChangeArrowheads="1"/>
          </p:cNvSpPr>
          <p:nvPr/>
        </p:nvSpPr>
        <p:spPr bwMode="auto">
          <a:xfrm>
            <a:off x="120254" y="1506141"/>
            <a:ext cx="5412581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189" indent="-457189">
              <a:lnSpc>
                <a:spcPct val="150000"/>
              </a:lnSpc>
              <a:buBlip>
                <a:blip r:embed="rId3"/>
              </a:buBlip>
              <a:defRPr/>
            </a:pPr>
            <a:r>
              <a:rPr lang="en-GB" sz="2800" dirty="0">
                <a:latin typeface="Calibri" pitchFamily="34" charset="0"/>
                <a:cs typeface="Arial" charset="0"/>
              </a:rPr>
              <a:t>Organizational Partners (SDOs)</a:t>
            </a:r>
            <a:endParaRPr lang="en-GB" sz="900" spc="225" dirty="0">
              <a:latin typeface="Calibri" pitchFamily="34" charset="0"/>
              <a:cs typeface="Arial" charset="0"/>
            </a:endParaRPr>
          </a:p>
          <a:p>
            <a:pPr marL="457189" lvl="1">
              <a:lnSpc>
                <a:spcPct val="150000"/>
              </a:lnSpc>
              <a:buClr>
                <a:srgbClr val="FF0000"/>
              </a:buClr>
              <a:defRPr/>
            </a:pPr>
            <a:endParaRPr lang="en-GB" sz="900" spc="225" dirty="0">
              <a:latin typeface="Calibri" pitchFamily="34" charset="0"/>
              <a:cs typeface="Arial" charset="0"/>
            </a:endParaRPr>
          </a:p>
          <a:p>
            <a:pPr marL="457189" lvl="1">
              <a:lnSpc>
                <a:spcPct val="150000"/>
              </a:lnSpc>
              <a:buClr>
                <a:srgbClr val="FF0000"/>
              </a:buClr>
              <a:defRPr/>
            </a:pPr>
            <a:endParaRPr lang="en-GB" sz="900" spc="225" dirty="0">
              <a:latin typeface="Calibri" pitchFamily="34" charset="0"/>
              <a:cs typeface="Arial" charset="0"/>
            </a:endParaRPr>
          </a:p>
        </p:txBody>
      </p:sp>
      <p:sp>
        <p:nvSpPr>
          <p:cNvPr id="46" name="כותרת 1"/>
          <p:cNvSpPr txBox="1">
            <a:spLocks/>
          </p:cNvSpPr>
          <p:nvPr/>
        </p:nvSpPr>
        <p:spPr bwMode="auto">
          <a:xfrm>
            <a:off x="1184857" y="254794"/>
            <a:ext cx="518443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fr-FR" sz="3300" dirty="0" err="1">
                <a:solidFill>
                  <a:srgbClr val="FF0000"/>
                </a:solidFill>
                <a:latin typeface="+mj-lt"/>
                <a:ea typeface="Calibri" pitchFamily="34" charset="0"/>
                <a:cs typeface="+mj-cs"/>
              </a:rPr>
              <a:t>Organizational</a:t>
            </a:r>
            <a:r>
              <a:rPr lang="fr-FR" sz="3300" dirty="0">
                <a:solidFill>
                  <a:srgbClr val="FF0000"/>
                </a:solidFill>
                <a:latin typeface="+mj-lt"/>
                <a:ea typeface="Calibri" pitchFamily="34" charset="0"/>
                <a:cs typeface="+mj-cs"/>
              </a:rPr>
              <a:t> </a:t>
            </a:r>
            <a:r>
              <a:rPr lang="fr-FR" sz="3300" dirty="0" err="1">
                <a:solidFill>
                  <a:srgbClr val="FF0000"/>
                </a:solidFill>
                <a:latin typeface="+mj-lt"/>
                <a:ea typeface="Calibri" pitchFamily="34" charset="0"/>
                <a:cs typeface="+mj-cs"/>
              </a:rPr>
              <a:t>Partners</a:t>
            </a:r>
            <a:r>
              <a:rPr lang="fr-FR" sz="3300" dirty="0">
                <a:solidFill>
                  <a:srgbClr val="FF0000"/>
                </a:solidFill>
                <a:latin typeface="+mj-lt"/>
                <a:ea typeface="Calibri" pitchFamily="34" charset="0"/>
                <a:cs typeface="+mj-cs"/>
              </a:rPr>
              <a:t> </a:t>
            </a:r>
            <a:endParaRPr lang="en-US" sz="3000" dirty="0">
              <a:solidFill>
                <a:srgbClr val="FF0000"/>
              </a:solidFill>
              <a:latin typeface="+mj-lt"/>
              <a:ea typeface="Calibri" pitchFamily="34" charset="0"/>
              <a:cs typeface="+mj-cs"/>
            </a:endParaRPr>
          </a:p>
        </p:txBody>
      </p:sp>
      <p:pic>
        <p:nvPicPr>
          <p:cNvPr id="8196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991" y="2537222"/>
            <a:ext cx="5156597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922" y="4191000"/>
            <a:ext cx="5238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4578" y="3794523"/>
            <a:ext cx="355997" cy="15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760" y="3481388"/>
            <a:ext cx="501253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553" y="3481387"/>
            <a:ext cx="395288" cy="38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6941" y="3381375"/>
            <a:ext cx="378619" cy="227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560" y="3594497"/>
            <a:ext cx="64412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260" y="3184923"/>
            <a:ext cx="534590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670322" y="2390775"/>
            <a:ext cx="45720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71450" indent="-1714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defRPr/>
            </a:pPr>
            <a:r>
              <a:rPr lang="en-GB" altLang="en-US" sz="2000" dirty="0">
                <a:latin typeface="+mn-lt"/>
              </a:rPr>
              <a:t>ARIB (Japan) </a:t>
            </a:r>
          </a:p>
          <a:p>
            <a:pPr lvl="1" eaLnBrk="1" hangingPunct="1">
              <a:spcBef>
                <a:spcPct val="0"/>
              </a:spcBef>
              <a:buClrTx/>
              <a:defRPr/>
            </a:pPr>
            <a:r>
              <a:rPr lang="en-GB" altLang="en-US" sz="2000" dirty="0">
                <a:latin typeface="+mn-lt"/>
              </a:rPr>
              <a:t>ATIS (USA) </a:t>
            </a:r>
          </a:p>
          <a:p>
            <a:pPr lvl="1" eaLnBrk="1" hangingPunct="1">
              <a:spcBef>
                <a:spcPct val="0"/>
              </a:spcBef>
              <a:buClrTx/>
              <a:defRPr/>
            </a:pPr>
            <a:r>
              <a:rPr lang="en-GB" altLang="en-US" sz="2000" dirty="0">
                <a:latin typeface="+mn-lt"/>
              </a:rPr>
              <a:t>CCSA (China) </a:t>
            </a:r>
          </a:p>
          <a:p>
            <a:pPr>
              <a:spcBef>
                <a:spcPct val="0"/>
              </a:spcBef>
              <a:buFontTx/>
              <a:buChar char="•"/>
              <a:defRPr/>
            </a:pPr>
            <a:r>
              <a:rPr lang="en-GB" altLang="en-US" sz="2000" dirty="0">
                <a:latin typeface="+mn-lt"/>
              </a:rPr>
              <a:t>ETSI (Europe) </a:t>
            </a:r>
          </a:p>
          <a:p>
            <a:pPr>
              <a:spcBef>
                <a:spcPct val="0"/>
              </a:spcBef>
              <a:buFontTx/>
              <a:buChar char="•"/>
              <a:defRPr/>
            </a:pPr>
            <a:r>
              <a:rPr lang="en-GB" altLang="en-US" sz="2000" dirty="0">
                <a:latin typeface="+mn-lt"/>
              </a:rPr>
              <a:t>TTA (Korea) </a:t>
            </a:r>
          </a:p>
          <a:p>
            <a:pPr>
              <a:spcBef>
                <a:spcPct val="0"/>
              </a:spcBef>
              <a:buFontTx/>
              <a:buChar char="•"/>
              <a:defRPr/>
            </a:pPr>
            <a:r>
              <a:rPr lang="en-GB" altLang="en-US" sz="2000" dirty="0">
                <a:latin typeface="+mn-lt"/>
              </a:rPr>
              <a:t>TTC (Japan) </a:t>
            </a:r>
          </a:p>
          <a:p>
            <a:pPr>
              <a:spcBef>
                <a:spcPct val="0"/>
              </a:spcBef>
              <a:buFontTx/>
              <a:buChar char="•"/>
              <a:defRPr/>
            </a:pPr>
            <a:r>
              <a:rPr lang="en-GB" altLang="en-US" sz="2000" dirty="0">
                <a:latin typeface="+mn-lt"/>
              </a:rPr>
              <a:t>TSDSI (India)</a:t>
            </a:r>
          </a:p>
        </p:txBody>
      </p:sp>
    </p:spTree>
    <p:extLst>
      <p:ext uri="{BB962C8B-B14F-4D97-AF65-F5344CB8AC3E}">
        <p14:creationId xmlns:p14="http://schemas.microsoft.com/office/powerpoint/2010/main" val="3662787368"/>
      </p:ext>
    </p:extLst>
  </p:cSld>
  <p:clrMapOvr>
    <a:masterClrMapping/>
  </p:clrMapOvr>
  <p:transition spd="slow" advClick="0" advTm="30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Box 6"/>
          <p:cNvSpPr txBox="1">
            <a:spLocks noChangeArrowheads="1"/>
          </p:cNvSpPr>
          <p:nvPr/>
        </p:nvSpPr>
        <p:spPr bwMode="auto">
          <a:xfrm>
            <a:off x="119064" y="978652"/>
            <a:ext cx="3989387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1" hangingPunct="1">
              <a:buClr>
                <a:srgbClr val="009FE2"/>
              </a:buClr>
              <a:buBlip>
                <a:blip r:embed="rId3"/>
              </a:buBlip>
              <a:defRPr/>
            </a:pPr>
            <a:r>
              <a:rPr lang="en-GB" sz="1400" dirty="0">
                <a:latin typeface="+mn-lt"/>
                <a:cs typeface="Arial" charset="0"/>
              </a:rPr>
              <a:t> ~400 Companies from 39 Countries</a:t>
            </a:r>
          </a:p>
          <a:p>
            <a:pPr marL="285750" indent="-285750" eaLnBrk="1" hangingPunct="1">
              <a:buClr>
                <a:srgbClr val="009FE2"/>
              </a:buClr>
              <a:buBlip>
                <a:blip r:embed="rId3"/>
              </a:buBlip>
              <a:defRPr/>
            </a:pPr>
            <a:r>
              <a:rPr lang="en-GB" sz="1400" dirty="0">
                <a:latin typeface="+mn-lt"/>
                <a:cs typeface="Arial" charset="0"/>
              </a:rPr>
              <a:t> </a:t>
            </a:r>
            <a:r>
              <a:rPr lang="en-US" sz="1400" dirty="0">
                <a:latin typeface="+mn-lt"/>
                <a:cs typeface="Arial" charset="0"/>
              </a:rPr>
              <a:t>50.000 delegate days per year</a:t>
            </a:r>
          </a:p>
          <a:p>
            <a:pPr marL="285750" indent="-285750" eaLnBrk="1" hangingPunct="1">
              <a:buClr>
                <a:srgbClr val="009FE2"/>
              </a:buClr>
              <a:buBlip>
                <a:blip r:embed="rId3"/>
              </a:buBlip>
              <a:defRPr/>
            </a:pPr>
            <a:r>
              <a:rPr lang="en-US" sz="1400" dirty="0">
                <a:latin typeface="+mn-lt"/>
                <a:cs typeface="Arial" charset="0"/>
              </a:rPr>
              <a:t> 40.000 documents per year</a:t>
            </a:r>
          </a:p>
          <a:p>
            <a:pPr marL="285750" indent="-285750" eaLnBrk="1" hangingPunct="1">
              <a:buClr>
                <a:srgbClr val="009FE2"/>
              </a:buClr>
              <a:buBlip>
                <a:blip r:embed="rId3"/>
              </a:buBlip>
              <a:defRPr/>
            </a:pPr>
            <a:r>
              <a:rPr lang="en-US" sz="1400" dirty="0">
                <a:latin typeface="+mn-lt"/>
                <a:cs typeface="Arial" charset="0"/>
              </a:rPr>
              <a:t> 1.200 specs per Release</a:t>
            </a:r>
          </a:p>
          <a:p>
            <a:pPr marL="285750" indent="-285750" eaLnBrk="1" hangingPunct="1">
              <a:buClr>
                <a:srgbClr val="009FE2"/>
              </a:buClr>
              <a:buBlip>
                <a:blip r:embed="rId3"/>
              </a:buBlip>
              <a:defRPr/>
            </a:pPr>
            <a:r>
              <a:rPr lang="en-US" sz="1400" dirty="0">
                <a:latin typeface="+mn-lt"/>
                <a:cs typeface="Arial" charset="0"/>
              </a:rPr>
              <a:t> New Release every ~18 months</a:t>
            </a:r>
            <a:endParaRPr lang="en-GB" sz="1400" dirty="0">
              <a:solidFill>
                <a:srgbClr val="FF0000"/>
              </a:solidFill>
              <a:latin typeface="+mn-lt"/>
              <a:cs typeface="Arial" charset="0"/>
            </a:endParaRPr>
          </a:p>
        </p:txBody>
      </p:sp>
      <p:sp>
        <p:nvSpPr>
          <p:cNvPr id="18" name="제목 1"/>
          <p:cNvSpPr txBox="1">
            <a:spLocks/>
          </p:cNvSpPr>
          <p:nvPr/>
        </p:nvSpPr>
        <p:spPr bwMode="auto">
          <a:xfrm>
            <a:off x="1105197" y="21928"/>
            <a:ext cx="6569074" cy="85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ko-KR" sz="3200" dirty="0">
                <a:solidFill>
                  <a:srgbClr val="FF0000"/>
                </a:solidFill>
                <a:latin typeface="+mj-lt"/>
                <a:cs typeface="Arial" charset="0"/>
              </a:rPr>
              <a:t>3GPP Facts and Figures</a:t>
            </a:r>
            <a:endParaRPr lang="ko-KR" altLang="en-US" sz="3200" dirty="0">
              <a:solidFill>
                <a:srgbClr val="FF0000"/>
              </a:solidFill>
              <a:latin typeface="+mj-lt"/>
              <a:cs typeface="Arial" charset="0"/>
            </a:endParaRPr>
          </a:p>
        </p:txBody>
      </p:sp>
      <p:graphicFrame>
        <p:nvGraphicFramePr>
          <p:cNvPr id="19460" name="Chart 20"/>
          <p:cNvGraphicFramePr>
            <a:graphicFrameLocks/>
          </p:cNvGraphicFramePr>
          <p:nvPr>
            <p:extLst/>
          </p:nvPr>
        </p:nvGraphicFramePr>
        <p:xfrm>
          <a:off x="-380367" y="4179801"/>
          <a:ext cx="2971129" cy="2364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Worksheet" r:id="rId4" imgW="4008125" imgH="3299400" progId="Excel.Sheet.8">
                  <p:embed/>
                </p:oleObj>
              </mc:Choice>
              <mc:Fallback>
                <p:oleObj name="Worksheet" r:id="rId4" imgW="4008125" imgH="3299400" progId="Excel.Sheet.8">
                  <p:embed/>
                  <p:pic>
                    <p:nvPicPr>
                      <p:cNvPr id="19460" name="Chart 20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80367" y="4179801"/>
                        <a:ext cx="2971129" cy="236477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1517758" y="1540900"/>
            <a:ext cx="7966710" cy="4383245"/>
            <a:chOff x="2344609" y="1793819"/>
            <a:chExt cx="7173766" cy="3619374"/>
          </a:xfrm>
        </p:grpSpPr>
        <p:graphicFrame>
          <p:nvGraphicFramePr>
            <p:cNvPr id="19" name="Chart 18"/>
            <p:cNvGraphicFramePr>
              <a:graphicFrameLocks/>
            </p:cNvGraphicFramePr>
            <p:nvPr>
              <p:extLst/>
            </p:nvPr>
          </p:nvGraphicFramePr>
          <p:xfrm>
            <a:off x="2344609" y="1793819"/>
            <a:ext cx="7173766" cy="361937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2" name="TextBox 1"/>
            <p:cNvSpPr txBox="1"/>
            <p:nvPr/>
          </p:nvSpPr>
          <p:spPr>
            <a:xfrm>
              <a:off x="3310815" y="4095949"/>
              <a:ext cx="4187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R99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835139" y="3843633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R4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271521" y="3782265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R5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938895" y="3726616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R6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577209" y="3793116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R7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198499" y="3681876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R8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720769" y="3681875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R9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207256" y="3720522"/>
              <a:ext cx="4187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R10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581840" y="3668784"/>
              <a:ext cx="4187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R11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979668" y="3592135"/>
              <a:ext cx="4187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R12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77496" y="3476525"/>
              <a:ext cx="4187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R13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725296" y="3114694"/>
              <a:ext cx="4187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R14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925381" y="1809649"/>
              <a:ext cx="309783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>
                  <a:latin typeface="+mn-lt"/>
                </a:rPr>
                <a:t>Approved CRs per year per Release</a:t>
              </a:r>
              <a:endParaRPr lang="en-GB" sz="16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502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>
          <a:xfrm>
            <a:off x="485775" y="287155"/>
            <a:ext cx="6827838" cy="1143000"/>
          </a:xfrm>
        </p:spPr>
        <p:txBody>
          <a:bodyPr/>
          <a:lstStyle/>
          <a:p>
            <a:r>
              <a:rPr lang="en-US" altLang="en-US" dirty="0"/>
              <a:t>3GPP 5G Timeline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sz="2000" b="1" dirty="0"/>
              <a:t>5G release timeline</a:t>
            </a:r>
            <a:endParaRPr lang="en-GB" sz="2000" b="1" dirty="0"/>
          </a:p>
          <a:p>
            <a:pPr>
              <a:defRPr/>
            </a:pPr>
            <a:endParaRPr lang="en-GB" sz="3000" dirty="0"/>
          </a:p>
          <a:p>
            <a:pPr>
              <a:defRPr/>
            </a:pPr>
            <a:endParaRPr lang="en-GB" sz="3000" dirty="0"/>
          </a:p>
          <a:p>
            <a:pPr>
              <a:defRPr/>
            </a:pPr>
            <a:endParaRPr lang="en-GB" sz="3000" dirty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r>
              <a:rPr lang="en-GB" sz="2000" b="1" dirty="0"/>
              <a:t>Two phases for the normative 5G work</a:t>
            </a:r>
          </a:p>
          <a:p>
            <a:pPr lvl="1">
              <a:defRPr/>
            </a:pPr>
            <a:r>
              <a:rPr lang="en-GB" sz="1800" b="1" dirty="0"/>
              <a:t>Rel-15</a:t>
            </a:r>
            <a:r>
              <a:rPr lang="en-GB" sz="1800" dirty="0"/>
              <a:t> (a.k.a. "5G phase 1")</a:t>
            </a:r>
          </a:p>
          <a:p>
            <a:pPr lvl="2">
              <a:defRPr/>
            </a:pPr>
            <a:r>
              <a:rPr lang="en-GB" sz="1800" dirty="0"/>
              <a:t>to be completed by June 2018</a:t>
            </a:r>
          </a:p>
          <a:p>
            <a:pPr lvl="2">
              <a:defRPr/>
            </a:pPr>
            <a:r>
              <a:rPr lang="en-US" sz="1800" dirty="0"/>
              <a:t>aim at a first phase of expected 5G deployments in </a:t>
            </a:r>
            <a:r>
              <a:rPr lang="en-US" sz="1800" dirty="0" smtClean="0"/>
              <a:t>2020</a:t>
            </a:r>
          </a:p>
          <a:p>
            <a:pPr lvl="2">
              <a:defRPr/>
            </a:pPr>
            <a:r>
              <a:rPr lang="en-US" sz="1800" dirty="0"/>
              <a:t>New: Rel15 “late drop” introduced for NR with completion date </a:t>
            </a:r>
            <a:r>
              <a:rPr lang="en-US" sz="1800" dirty="0" smtClean="0"/>
              <a:t>Dec. 2018</a:t>
            </a:r>
            <a:endParaRPr lang="en-US" sz="1800" dirty="0"/>
          </a:p>
          <a:p>
            <a:pPr lvl="1">
              <a:defRPr/>
            </a:pPr>
            <a:r>
              <a:rPr lang="en-GB" sz="1800" b="1" dirty="0"/>
              <a:t>Rel-16</a:t>
            </a:r>
            <a:r>
              <a:rPr lang="en-GB" sz="1800" dirty="0"/>
              <a:t> (a.k.a. "5G phase 2")</a:t>
            </a:r>
          </a:p>
          <a:p>
            <a:pPr lvl="2">
              <a:defRPr/>
            </a:pPr>
            <a:r>
              <a:rPr lang="en-GB" sz="1800" dirty="0"/>
              <a:t>to be completed by December 2019</a:t>
            </a:r>
          </a:p>
          <a:p>
            <a:pPr lvl="2">
              <a:defRPr/>
            </a:pPr>
            <a:r>
              <a:rPr lang="en-US" sz="1800" dirty="0"/>
              <a:t>meet the ITU IMT-2020 submission requirements</a:t>
            </a:r>
          </a:p>
          <a:p>
            <a:pPr>
              <a:defRPr/>
            </a:pPr>
            <a:endParaRPr lang="en-US" sz="2600" dirty="0"/>
          </a:p>
        </p:txBody>
      </p:sp>
      <p:grpSp>
        <p:nvGrpSpPr>
          <p:cNvPr id="2" name="Group 1"/>
          <p:cNvGrpSpPr/>
          <p:nvPr/>
        </p:nvGrpSpPr>
        <p:grpSpPr>
          <a:xfrm>
            <a:off x="1142976" y="1791718"/>
            <a:ext cx="5924551" cy="1487691"/>
            <a:chOff x="1142976" y="1584324"/>
            <a:chExt cx="5924551" cy="1487691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42976" y="2341765"/>
              <a:ext cx="5924550" cy="730250"/>
            </a:xfrm>
            <a:prstGeom prst="rect">
              <a:avLst/>
            </a:prstGeom>
            <a:noFill/>
            <a:ln w="9360" cap="flat">
              <a:noFill/>
              <a:round/>
              <a:headEnd/>
              <a:tailEnd/>
            </a:ln>
            <a:effectLst/>
          </p:spPr>
        </p:pic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>
              <a:off x="4408003" y="2160791"/>
              <a:ext cx="681037" cy="366713"/>
            </a:xfrm>
            <a:prstGeom prst="rect">
              <a:avLst/>
            </a:prstGeom>
            <a:noFill/>
            <a:ln w="9360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/>
            <a:lstStyle/>
            <a:p>
              <a:pPr>
                <a:lnSpc>
                  <a:spcPct val="100000"/>
                </a:lnSpc>
                <a:tabLst>
                  <a:tab pos="457200" algn="l"/>
                </a:tabLst>
              </a:pPr>
              <a:r>
                <a:rPr lang="en-US" sz="1200" b="1" i="1" dirty="0">
                  <a:solidFill>
                    <a:schemeClr val="tx2"/>
                  </a:solidFill>
                  <a:ea typeface="Noto Sans CJK SC Regular" charset="0"/>
                  <a:cs typeface="Noto Sans CJK SC Regular" charset="0"/>
                </a:rPr>
                <a:t>June 2018</a:t>
              </a:r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6225181" y="2159521"/>
              <a:ext cx="671513" cy="366713"/>
            </a:xfrm>
            <a:prstGeom prst="rect">
              <a:avLst/>
            </a:prstGeom>
            <a:noFill/>
            <a:ln w="9360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/>
            <a:lstStyle/>
            <a:p>
              <a:pPr>
                <a:lnSpc>
                  <a:spcPct val="100000"/>
                </a:lnSpc>
                <a:tabLst>
                  <a:tab pos="457200" algn="l"/>
                </a:tabLst>
              </a:pPr>
              <a:r>
                <a:rPr lang="en-US" sz="1200" b="1" i="1" dirty="0">
                  <a:solidFill>
                    <a:schemeClr val="tx2"/>
                  </a:solidFill>
                  <a:ea typeface="Noto Sans CJK SC Regular" charset="0"/>
                  <a:cs typeface="Noto Sans CJK SC Regular" charset="0"/>
                </a:rPr>
                <a:t>December 2019</a:t>
              </a:r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2592775" y="2157616"/>
              <a:ext cx="671513" cy="366713"/>
            </a:xfrm>
            <a:prstGeom prst="rect">
              <a:avLst/>
            </a:prstGeom>
            <a:noFill/>
            <a:ln w="9360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/>
            <a:lstStyle/>
            <a:p>
              <a:pPr>
                <a:lnSpc>
                  <a:spcPct val="100000"/>
                </a:lnSpc>
                <a:tabLst>
                  <a:tab pos="457200" algn="l"/>
                </a:tabLst>
              </a:pPr>
              <a:r>
                <a:rPr lang="en-US" sz="1200" b="1" i="1" dirty="0">
                  <a:solidFill>
                    <a:schemeClr val="tx2"/>
                  </a:solidFill>
                  <a:ea typeface="Noto Sans CJK SC Regular" charset="0"/>
                  <a:cs typeface="Noto Sans CJK SC Regular" charset="0"/>
                </a:rPr>
                <a:t>March 2017</a:t>
              </a:r>
            </a:p>
          </p:txBody>
        </p:sp>
        <p:sp>
          <p:nvSpPr>
            <p:cNvPr id="11" name="Right Arrow 10"/>
            <p:cNvSpPr/>
            <p:nvPr/>
          </p:nvSpPr>
          <p:spPr>
            <a:xfrm rot="5400000">
              <a:off x="4510589" y="1585888"/>
              <a:ext cx="615769" cy="635824"/>
            </a:xfrm>
            <a:prstGeom prst="rightArrow">
              <a:avLst/>
            </a:prstGeom>
            <a:solidFill>
              <a:srgbClr val="72AF2F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Arrow 11"/>
            <p:cNvSpPr/>
            <p:nvPr/>
          </p:nvSpPr>
          <p:spPr>
            <a:xfrm rot="5400000">
              <a:off x="6441730" y="1574297"/>
              <a:ext cx="615769" cy="635824"/>
            </a:xfrm>
            <a:prstGeom prst="rightArrow">
              <a:avLst/>
            </a:prstGeom>
            <a:solidFill>
              <a:srgbClr val="72AF2F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3GPP/SA5</a:t>
            </a:r>
            <a:endParaRPr lang="fr-F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470" y="2714270"/>
            <a:ext cx="5731167" cy="1783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733645" y="1865652"/>
            <a:ext cx="74002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err="1" smtClean="0"/>
              <a:t>ToR</a:t>
            </a:r>
            <a:r>
              <a:rPr lang="en-US" dirty="0" smtClean="0"/>
              <a:t>: The </a:t>
            </a:r>
            <a:r>
              <a:rPr lang="en-US" dirty="0"/>
              <a:t>WG will specify the requirements, architecture and solutions for provisioning and management of the network (RAN, CN, IMS) and its services.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507200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3GPP Reference Management Model</a:t>
            </a:r>
            <a:endParaRPr lang="fr-F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958" y="1767256"/>
            <a:ext cx="6176097" cy="3538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425302" y="5922338"/>
            <a:ext cx="78042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TS 32.101</a:t>
            </a:r>
            <a:r>
              <a:rPr lang="fr-FR" dirty="0" smtClean="0"/>
              <a:t>: </a:t>
            </a:r>
            <a:r>
              <a:rPr lang="en-US" dirty="0"/>
              <a:t>Telecommunication management</a:t>
            </a:r>
            <a:r>
              <a:rPr lang="en-US" dirty="0" smtClean="0"/>
              <a:t>; Principles </a:t>
            </a:r>
            <a:r>
              <a:rPr lang="en-US" dirty="0"/>
              <a:t>and high level </a:t>
            </a:r>
            <a:r>
              <a:rPr lang="en-US" dirty="0" smtClean="0"/>
              <a:t>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73682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Mapping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ETSI NFV MANO</a:t>
            </a:r>
            <a:endParaRPr lang="fr-F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794" y="1944688"/>
            <a:ext cx="5539570" cy="3392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414670" y="5720316"/>
            <a:ext cx="84635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TS 28.500</a:t>
            </a:r>
            <a:r>
              <a:rPr lang="fr-FR" dirty="0" smtClean="0"/>
              <a:t>: </a:t>
            </a:r>
            <a:r>
              <a:rPr lang="en-US" dirty="0"/>
              <a:t>Telecommunication management</a:t>
            </a:r>
            <a:r>
              <a:rPr lang="en-US" dirty="0" smtClean="0"/>
              <a:t>; Management </a:t>
            </a:r>
            <a:r>
              <a:rPr lang="en-US" dirty="0"/>
              <a:t>concept, architecture and requirements for mobile networks that include virtualized network functions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9193125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 smtClean="0"/>
              <a:t>Pre-5G activities on Energy Efficiency</a:t>
            </a:r>
            <a:endParaRPr lang="en-US" altLang="ja-JP" dirty="0"/>
          </a:p>
        </p:txBody>
      </p:sp>
      <p:sp>
        <p:nvSpPr>
          <p:cNvPr id="34819" name="Rectangle 3"/>
          <p:cNvSpPr>
            <a:spLocks noGrp="1"/>
          </p:cNvSpPr>
          <p:nvPr>
            <p:ph type="body" idx="1"/>
          </p:nvPr>
        </p:nvSpPr>
        <p:spPr>
          <a:xfrm>
            <a:off x="485775" y="1462088"/>
            <a:ext cx="8388350" cy="4830762"/>
          </a:xfrm>
        </p:spPr>
        <p:txBody>
          <a:bodyPr/>
          <a:lstStyle/>
          <a:p>
            <a:pPr eaLnBrk="1" hangingPunct="1"/>
            <a:r>
              <a:rPr lang="fr-FR" altLang="zh-CN" sz="2000" dirty="0" err="1" smtClean="0"/>
              <a:t>Work</a:t>
            </a:r>
            <a:r>
              <a:rPr lang="fr-FR" altLang="zh-CN" sz="2000" dirty="0" smtClean="0"/>
              <a:t> Item ‘Control and monitoring of Power, </a:t>
            </a:r>
            <a:r>
              <a:rPr lang="fr-FR" altLang="zh-CN" sz="2000" dirty="0" err="1" smtClean="0"/>
              <a:t>Energy</a:t>
            </a:r>
            <a:r>
              <a:rPr lang="fr-FR" altLang="zh-CN" sz="2000" dirty="0" smtClean="0"/>
              <a:t> and </a:t>
            </a:r>
            <a:r>
              <a:rPr lang="fr-FR" altLang="zh-CN" sz="2000" dirty="0" err="1" smtClean="0"/>
              <a:t>Environmental</a:t>
            </a:r>
            <a:r>
              <a:rPr lang="fr-FR" altLang="zh-CN" sz="2000" dirty="0" smtClean="0"/>
              <a:t> (PEE) </a:t>
            </a:r>
            <a:r>
              <a:rPr lang="fr-FR" altLang="zh-CN" sz="2000" dirty="0" err="1" smtClean="0"/>
              <a:t>parameters</a:t>
            </a:r>
            <a:r>
              <a:rPr lang="fr-FR" altLang="zh-CN" sz="2000" dirty="0" smtClean="0"/>
              <a:t> in Radio Access networks (RAN)’</a:t>
            </a:r>
          </a:p>
          <a:p>
            <a:pPr lvl="1" eaLnBrk="1" hangingPunct="1"/>
            <a:r>
              <a:rPr lang="fr-FR" altLang="zh-CN" sz="1600" u="sng" dirty="0" smtClean="0"/>
              <a:t>TS 28.304</a:t>
            </a:r>
            <a:r>
              <a:rPr lang="fr-FR" altLang="zh-CN" sz="1600" dirty="0" smtClean="0"/>
              <a:t>: </a:t>
            </a:r>
            <a:r>
              <a:rPr lang="en-US" altLang="zh-CN" sz="1600" dirty="0" smtClean="0"/>
              <a:t>Control </a:t>
            </a:r>
            <a:r>
              <a:rPr lang="en-US" altLang="zh-CN" sz="1600" dirty="0"/>
              <a:t>and monitoring of Power, Energy and Environmental (PEE) parameters Integration Reference Point (IRP); Requirements</a:t>
            </a:r>
            <a:endParaRPr lang="fr-FR" altLang="zh-CN" sz="1600" dirty="0" smtClean="0"/>
          </a:p>
          <a:p>
            <a:pPr lvl="1" eaLnBrk="1" hangingPunct="1"/>
            <a:r>
              <a:rPr lang="fr-FR" altLang="zh-CN" sz="1600" u="sng" dirty="0" smtClean="0"/>
              <a:t>TS 28.305</a:t>
            </a:r>
            <a:r>
              <a:rPr lang="fr-FR" altLang="zh-CN" sz="1600" dirty="0" smtClean="0"/>
              <a:t>: </a:t>
            </a:r>
            <a:r>
              <a:rPr lang="en-US" altLang="zh-CN" sz="1600" dirty="0" smtClean="0"/>
              <a:t>Control </a:t>
            </a:r>
            <a:r>
              <a:rPr lang="en-US" altLang="zh-CN" sz="1600" dirty="0"/>
              <a:t>and monitoring of Power, Energy and Environmental (PEE) parameters Integration Reference Point (IRP); Information Service (IS)</a:t>
            </a:r>
            <a:endParaRPr lang="fr-FR" altLang="zh-CN" sz="1600" dirty="0" smtClean="0"/>
          </a:p>
          <a:p>
            <a:pPr lvl="1" eaLnBrk="1" hangingPunct="1"/>
            <a:r>
              <a:rPr lang="fr-FR" altLang="zh-CN" sz="1600" u="sng" dirty="0" smtClean="0"/>
              <a:t>TS 28.306</a:t>
            </a:r>
            <a:r>
              <a:rPr lang="fr-FR" altLang="zh-CN" sz="1600" dirty="0" smtClean="0"/>
              <a:t>: </a:t>
            </a:r>
            <a:r>
              <a:rPr lang="en-US" altLang="zh-CN" sz="1600" dirty="0"/>
              <a:t>Control and monitoring of Power, Energy and Environmental (PEE) parameters Integration Reference Point (IRP); Solution Set (SS) definitions</a:t>
            </a:r>
            <a:endParaRPr lang="en-GB" altLang="zh-CN" sz="1600" dirty="0"/>
          </a:p>
          <a:p>
            <a:pPr eaLnBrk="1" hangingPunct="1"/>
            <a:r>
              <a:rPr lang="en-GB" altLang="en-US" sz="2000" dirty="0" smtClean="0"/>
              <a:t>Can be seen as an ‘instantiation’ of ETSI ES 202 336-1 and 202 336-12 to GERAN, UTRAN and E-UTRAN</a:t>
            </a:r>
            <a:endParaRPr lang="en-GB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13037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38364</TotalTime>
  <Words>1142</Words>
  <Application>Microsoft Office PowerPoint</Application>
  <PresentationFormat>Affichage à l'écran (4:3)</PresentationFormat>
  <Paragraphs>190</Paragraphs>
  <Slides>23</Slides>
  <Notes>6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3</vt:i4>
      </vt:variant>
      <vt:variant>
        <vt:lpstr>Titres des diapositives</vt:lpstr>
      </vt:variant>
      <vt:variant>
        <vt:i4>23</vt:i4>
      </vt:variant>
    </vt:vector>
  </HeadingPairs>
  <TitlesOfParts>
    <vt:vector size="27" baseType="lpstr">
      <vt:lpstr>Office Theme</vt:lpstr>
      <vt:lpstr>Worksheet</vt:lpstr>
      <vt:lpstr>Microsoft Word Document</vt:lpstr>
      <vt:lpstr>Microsoft PowerPoint Slide</vt:lpstr>
      <vt:lpstr>3GPP / SA5 activities on Energy Efficiency and Energy Saving Management</vt:lpstr>
      <vt:lpstr>3GPP Structure</vt:lpstr>
      <vt:lpstr>Présentation PowerPoint</vt:lpstr>
      <vt:lpstr>Présentation PowerPoint</vt:lpstr>
      <vt:lpstr>3GPP 5G Timeline</vt:lpstr>
      <vt:lpstr>3GPP/SA5</vt:lpstr>
      <vt:lpstr>3GPP Reference Management Model</vt:lpstr>
      <vt:lpstr>Mapping with ETSI NFV MANO</vt:lpstr>
      <vt:lpstr>Pre-5G activities on Energy Efficiency</vt:lpstr>
      <vt:lpstr>Stage 1 - Overall architecture</vt:lpstr>
      <vt:lpstr>Stage 1 – Use Cases and Requirements</vt:lpstr>
      <vt:lpstr>Stage 2 – Object Model (1/2)</vt:lpstr>
      <vt:lpstr>Stage 2 – Object Model (2/2)</vt:lpstr>
      <vt:lpstr>Stage 2 – Interfaces</vt:lpstr>
      <vt:lpstr>Stage 2 - Example operation: Initiating a PEE measurement collection job</vt:lpstr>
      <vt:lpstr>Stage 3 – REST Solution Set</vt:lpstr>
      <vt:lpstr>Stage 3 – OpenAPI JSON specification</vt:lpstr>
      <vt:lpstr>Pre-5G activities on Energy Saving Management – Stage 1 (Use Cases)</vt:lpstr>
      <vt:lpstr>Pre-5G activities on Energy Saving Management – Architectures</vt:lpstr>
      <vt:lpstr>5G activities on Energy Efficiency</vt:lpstr>
      <vt:lpstr>Collaboration</vt:lpstr>
      <vt:lpstr>Points for discussion</vt:lpstr>
      <vt:lpstr>Présentation PowerPoint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Network Slicing  presentation to 2017 NGMN</dc:title>
  <dc:creator>Huawei</dc:creator>
  <cp:lastModifiedBy>ORANGE</cp:lastModifiedBy>
  <cp:revision>1529</cp:revision>
  <dcterms:created xsi:type="dcterms:W3CDTF">2008-08-30T09:32:10Z</dcterms:created>
  <dcterms:modified xsi:type="dcterms:W3CDTF">2018-04-25T14:35:09Z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(13)HOpFTcvJ5a96J8ivpF9R4NgbAJwmnOYr9tDixl71UW3ffpEeJHobrU3SW709BLXtGkJ/KoL3_x000d_
WCJ94/7rcTtRVdWEJNDY7wbgWqG3aADIfSvsz5/eE0Bsqn5CkEVPZ21Uc2p8rw3m8HmD1QA9_x000d_
EgOQCQ51LLBWKRQ4fW+ZWrFkSxazoakIf8NisG41oHEK/Thh3xXSH9JQiHmwZQgalSseRNNa_x000d_
4+4GXw4Sa2oDDeNKNl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fHy/9yJIUucAWGHsS5TowYfVG0RIMktF33uqNvC/vdUS10d/otX+GD_x000d_
lyFjT8ysz5a32qy5XWhRqhuAWgLM5LU7nbHyMR9JiE9uU6uJ2YH6+h1OqWE1QPCdzpD4m4G0_x000d_
eBur1FLhbSt6oRVGl2z3hjTSfZKBqWOZWQTgkWHscmB2B4eXJuKHxbSUuLADWEEq6El42Qel_x000d_
AdodkspUsr6nd9EPPiR0eYUD5QbbXmeLza1G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pdgrMtN/S0CiUXLqJdQHd/mLD3q68RuUsnak_x000d_
RTRd+QVoyI0ySzKvsnm7itc/qQVLs8hxhZfcNOjKZTUeuwWP0smbkmCBwtPBuUaq4dxM8PRK_x000d_
wOXm2h81s12teVbtrgVvgT/9A9Uv4ybjgNh36UMO+LdBZ7uPXHWKGj57zih7DGZeZC9gfpwv_x000d_
XIiD2WzPpB6HDa/LeTKslXQYl+5Vp3TNsdVFMulgaeZFttSkZ+KC/z</vt:lpwstr>
  </property>
  <property fmtid="{D5CDD505-2E9C-101B-9397-08002B2CF9AE}" pid="7" name="_ms_pID_7253433">
    <vt:lpwstr>RUwecu7Dm8Yycrb23E_x000d_
QxJviwuaac8KAmGjd6Le6O0A2+MSllifGYgRszID16ksmEffTr8ol6HEEdqxdFTWdRGBYqUK_x000d_
HnFXlLT+7+VzRGvjwkDU4phWTPRnhRMXCU3r9oZxE29s4+lCSqLByFM67m5HpwzaW9C0AxtR_x000d_
WfllMz5lCEvz/5XZDVKjV2kmZqcSIRSYLpIbIj7eJeLq4d180utBCeczRdc95MvcqUEqXkO6</vt:lpwstr>
  </property>
  <property fmtid="{D5CDD505-2E9C-101B-9397-08002B2CF9AE}" pid="8" name="_ms_pID_7253434">
    <vt:lpwstr>_x000d_
S0hR768POlpchCVhRmuh/jAEMeXusBsiHlu+Eq9Iz3eNUVHIlujB4avHbHiZo7yZItjKQGhf_x000d_
AOQy1v7fCrNk3IfJmIrCWSkDCpbeQz4WjWDY/dVrTYdmxiC1OmUVa5fB4TInWIFggi8ZgtiV_x000d_
ieESFfunRnlgXVi+JOIJm6atSGZHYwJMT94OqIPGsplGgJEenoGHzwZTRU5x0tSJcr7orHVy_x000d_
cDZA957g25qxtYjb</vt:lpwstr>
  </property>
  <property fmtid="{D5CDD505-2E9C-101B-9397-08002B2CF9AE}" pid="9" name="_ms_pID_7253435">
    <vt:lpwstr>xmiepCKDWogDqZO1uPGuRqGXU2HbMdfBHttuQ/NPu8AkN/lY7Uq2qGWG_x000d_
UhG6+UBRrU94AdOcO4UlNCIoUDPm/gsKXtCRHeV+yhkttg+pNn3wb1U5C4JAxMWrKtSZXl1T_x000d_
TJB6+13g/KnQQJrrVE3YqF3m9E9Nh/Uofy7imUsWu8c66g1Oj15WUp2FZCoXqgtXz8fT72oN_x000d_
x3FcOAQoLnuAGlV7DuUMoA4+bhQKRCpNVR</vt:lpwstr>
  </property>
  <property fmtid="{D5CDD505-2E9C-101B-9397-08002B2CF9AE}" pid="10" name="_ms_pID_7253436">
    <vt:lpwstr>AXaRWm7zuaVWOvIymgR2dJu8ztVrfRuggJ/ARK_x000d_
Q5ow0TPc0sAg+qQnJ99qpMj98wIb6B5aPAOn+DlOf5Y/udwfU5VNtI1CQW9yBU+ZjSzdW5wx_x000d_
jGR/C6UvueXL2izEl5g1dcGxvG9Gb8QWpFKkvkLojq8SD0is9EYD6bWfH2ApvGd8W/UWhDYr_x000d_
o8wC4R7wVk4ru+xE8wNGHMA7GONnq/cKh/MQ+ItzJKQO9Pb74iy8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EGGTPtcqA19BxaB+iN0h_x000d_
t80vmu36lk/STf2v1hcbMu0eqsQuPpoDgPOsXCCcWSY+unXrkQfXwyzD2dp2WXUKY1cDdcq6_x000d_
erv1Un9wufMnkfwCEkNflEtlNqksMWy/qqDg17lDnQW4clrGnButK0uX/EGFciADE6YpLAyQ_x000d_
kWtjGkqO+uT9WVUQyez0tWHRsQWZOloZK2ENe2kJUpeGhLQe7fMHwbOy0A/mLdHLjtvaGC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e5_x000d_
Vj82lzqXMwVAcWCBjDhXLrSGPCA6DNLZE8bkdoGgE3DK7TUiiSAwiOj5fQdMMpI3pj6sVIS2_x000d_
ajG3i09hcR+qQk/0l7hUgGZTiBIJ6B3i/xHgwMSUrzYNllI39KbDcjuZN3WUkqrM+Q6A+S/F_x000d_
SKZS+NfMFy8wTz36S9vcWmartOwyrnPC0DTOdbG7d9XP4OOaV8tEtTHgOHs4FTqs3WVbh5wZ_x000d_
2DI7p0cdPcbgUb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srJZKf5Tu5qQ1AsBLXj9f16fJ0TNAP6Q7lxrtCkmbttZvnmScgyQPKvyW8_x000d_
x7eRIsVvN9XfPvZ0b+G0e1JBjoe1o9Ir+tiBBUJ2q+MC2Np9Ph46kM3aVhAJBJW7wZ/7Gec4_x000d_
tG0ZJGtB7FNYVIZ+u3WRJi/ucEwDjuKkvKewzprcSesY90C0u0MF2g1UBX0wjj6VxhZ1GAeN_x000d_
hSHUBIfo9FfN5JpUmxhLZJ/CH7qyxuPV</vt:lpwstr>
  </property>
  <property fmtid="{D5CDD505-2E9C-101B-9397-08002B2CF9AE}" pid="21" name="_ms_pID_7253439_00">
    <vt:lpwstr>_ms_pID_7253439</vt:lpwstr>
  </property>
  <property fmtid="{D5CDD505-2E9C-101B-9397-08002B2CF9AE}" pid="22" name="_ms_pID_72534310">
    <vt:lpwstr>mU1dyDL4iRz+eOSmnXHcEXZ+IKs2gGh7jcgyUIau_x000d_
EOjD65nPvmOVm3qgaDvyEvkf8wJ6ij4iHZIIrDjnS1nK8nu5w94u7PpDwaiJMs1voww1z1Yc_x000d_
oZqPyUD4AFtSynBum3pIbwY+Q/EP/lrvzoEZ78+TvozmYrBSzirAQh/YihwYLqhw7zVQmJ1p_x000d_
/SkubVoxw0JUYelZpcxvD3aEmlNTOy92o1gStQJj59YX0Ji2NP</vt:lpwstr>
  </property>
  <property fmtid="{D5CDD505-2E9C-101B-9397-08002B2CF9AE}" pid="23" name="_ms_pID_72534310_00">
    <vt:lpwstr>_ms_pID_72534310</vt:lpwstr>
  </property>
  <property fmtid="{D5CDD505-2E9C-101B-9397-08002B2CF9AE}" pid="24" name="_ms_pID_72534311">
    <vt:lpwstr>PVJJWYZPXN9c7VRvf56032_x000d_
SYxZEsvG9woFl2n2ggeTW+xKkr/hMw922jyfSSiIOu8cf0XJrnvxKL8RdXjkuJXG9w4LYF5u_x000d_
UDFLKxa2P4jclQcFPjQEYwoNQJgFuG/xPSWo4scwIeSgbtpil7x0mkraHNlE9xanWrPCGOKn_x000d_
gkRTt8j2kBFhvES4iD/YHpNzMF6ylFz0CY0EV64QzoeVePDqjnvy0tKGCeIPoIh9pbQL</vt:lpwstr>
  </property>
  <property fmtid="{D5CDD505-2E9C-101B-9397-08002B2CF9AE}" pid="25" name="_ms_pID_72534311_00">
    <vt:lpwstr>_ms_pID_72534311</vt:lpwstr>
  </property>
  <property fmtid="{D5CDD505-2E9C-101B-9397-08002B2CF9AE}" pid="26" name="_ms_pID_72534312">
    <vt:lpwstr>gtbZ_x000d_
ca38DGaVSw88Bh8bjEuApFdBltR4FsB2gwlBtzohGLiWlBDbffHLwZHJTEhHyC6jUYuSjzPT_x000d_
</vt:lpwstr>
  </property>
  <property fmtid="{D5CDD505-2E9C-101B-9397-08002B2CF9AE}" pid="27" name="_ms_pID_72534312_00">
    <vt:lpwstr>_ms_pID_72534312</vt:lpwstr>
  </property>
  <property fmtid="{D5CDD505-2E9C-101B-9397-08002B2CF9AE}" pid="28" name="_NewReviewCycle">
    <vt:lpwstr/>
  </property>
  <property fmtid="{D5CDD505-2E9C-101B-9397-08002B2CF9AE}" pid="29" name="_2015_ms_pID_725343">
    <vt:lpwstr>(3)wIxllGDXKc2HXzeD1JeK/uiAK1QsdSXD35iL4uaS4qgiEnJOcten+rxPwTxQRaYg5vCbBvrM
1jly6FyB6FzcpFLpBppuvDpMyI1Hf59JDbzWUyfHmFuixsXDQDLSHJvJyX32Ui3dJ6ZTpi85
21cIDm0nwwcvzAVpwtBhGrox39EuGJU6JBVWUDOJtVTijqGh/2VEU1lgNDMgJ//sKj4Jkk8Y
epEZZGFmXl3smrDfZc</vt:lpwstr>
  </property>
  <property fmtid="{D5CDD505-2E9C-101B-9397-08002B2CF9AE}" pid="30" name="_2015_ms_pID_7253431">
    <vt:lpwstr>PlP3pMPdKC1imNiB+1P1D8fmec8DYvJkRQzyTi654NMd9Gyp00YK4o
6MjC9PEcMCsQ47iZVfA1zHwUEAc1r73800N25anmQ6n97KtxJ3i4QFrIIuBKjoS0bLrVr6Su
L/98V2SRKp1QU1UrYVPfmU8M3Wv/kvQcDYRLlihGfDF7ieCm3t1nNOFDMhe6PTK6/4L2ytjO
cgczIO5MXtGb7+H6tMlYygFnpqK8H4FRXEXU</vt:lpwstr>
  </property>
  <property fmtid="{D5CDD505-2E9C-101B-9397-08002B2CF9AE}" pid="31" name="_2015_ms_pID_7253432">
    <vt:lpwstr>Ag==</vt:lpwstr>
  </property>
  <property fmtid="{D5CDD505-2E9C-101B-9397-08002B2CF9AE}" pid="32" name="_readonly">
    <vt:lpwstr/>
  </property>
  <property fmtid="{D5CDD505-2E9C-101B-9397-08002B2CF9AE}" pid="33" name="_change">
    <vt:lpwstr/>
  </property>
  <property fmtid="{D5CDD505-2E9C-101B-9397-08002B2CF9AE}" pid="34" name="_full-control">
    <vt:lpwstr/>
  </property>
  <property fmtid="{D5CDD505-2E9C-101B-9397-08002B2CF9AE}" pid="35" name="sflag">
    <vt:lpwstr>1511525688</vt:lpwstr>
  </property>
</Properties>
</file>